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8288000" cy="10287000"/>
  <p:notesSz cx="6858000" cy="9144000"/>
  <p:embeddedFontLst>
    <p:embeddedFont>
      <p:font typeface="Arita Dotum Medium" panose="020B0600000101010101" charset="-127"/>
      <p:regular r:id="rId22"/>
    </p:embeddedFont>
    <p:embeddedFont>
      <p:font typeface="Arita Dotum Light" panose="020B0600000101010101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Arita Dotum Bold" panose="020B0600000101010101" charset="-127"/>
      <p:regular r:id="rId28"/>
    </p:embeddedFont>
    <p:embeddedFont>
      <p:font typeface="210 네버랜드 Bold" panose="020B0600000101010101" charset="-127"/>
      <p:regular r:id="rId29"/>
    </p:embeddedFont>
    <p:embeddedFont>
      <p:font typeface="Arita Dotum Semi-Bold" panose="020B0600000101010101" charset="-127"/>
      <p:regular r:id="rId30"/>
    </p:embeddedFont>
    <p:embeddedFont>
      <p:font typeface="210 네버랜드 Light" panose="020B0600000101010101" charset="-127"/>
      <p:regular r:id="rId31"/>
    </p:embeddedFont>
    <p:embeddedFont>
      <p:font typeface="210 네버랜드" panose="020B0600000101010101" charset="-127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.png"/><Relationship Id="rId5" Type="http://schemas.openxmlformats.org/officeDocument/2006/relationships/image" Target="../media/image23.svg"/><Relationship Id="rId10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0.svg"/><Relationship Id="rId7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2.svg"/><Relationship Id="rId4" Type="http://schemas.openxmlformats.org/officeDocument/2006/relationships/image" Target="../media/image23.png"/><Relationship Id="rId9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6.sv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00813"/>
            <a:ext cx="3552799" cy="496149"/>
            <a:chOff x="0" y="0"/>
            <a:chExt cx="4737066" cy="6615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1532" cy="661532"/>
            </a:xfrm>
            <a:custGeom>
              <a:avLst/>
              <a:gdLst/>
              <a:ahLst/>
              <a:cxnLst/>
              <a:rect l="l" t="t" r="r" b="b"/>
              <a:pathLst>
                <a:path w="661532" h="661532">
                  <a:moveTo>
                    <a:pt x="0" y="0"/>
                  </a:moveTo>
                  <a:lnTo>
                    <a:pt x="661532" y="0"/>
                  </a:lnTo>
                  <a:lnTo>
                    <a:pt x="661532" y="661532"/>
                  </a:lnTo>
                  <a:lnTo>
                    <a:pt x="0" y="661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262952" y="93069"/>
              <a:ext cx="3474113" cy="427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210 네버랜드 Light"/>
                  <a:ea typeface="210 네버랜드 Light"/>
                </a:rPr>
                <a:t>SSAFY 관통프로젝트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666260" y="-2469633"/>
            <a:ext cx="16012640" cy="16012640"/>
          </a:xfrm>
          <a:custGeom>
            <a:avLst/>
            <a:gdLst/>
            <a:ahLst/>
            <a:cxnLst/>
            <a:rect l="l" t="t" r="r" b="b"/>
            <a:pathLst>
              <a:path w="16012640" h="16012640">
                <a:moveTo>
                  <a:pt x="0" y="0"/>
                </a:moveTo>
                <a:lnTo>
                  <a:pt x="16012640" y="0"/>
                </a:lnTo>
                <a:lnTo>
                  <a:pt x="16012640" y="16012640"/>
                </a:lnTo>
                <a:lnTo>
                  <a:pt x="0" y="16012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7314" y="8374194"/>
            <a:ext cx="1738940" cy="873817"/>
          </a:xfrm>
          <a:custGeom>
            <a:avLst/>
            <a:gdLst/>
            <a:ahLst/>
            <a:cxnLst/>
            <a:rect l="l" t="t" r="r" b="b"/>
            <a:pathLst>
              <a:path w="1738940" h="873817">
                <a:moveTo>
                  <a:pt x="0" y="0"/>
                </a:moveTo>
                <a:lnTo>
                  <a:pt x="1738940" y="0"/>
                </a:lnTo>
                <a:lnTo>
                  <a:pt x="1738940" y="873817"/>
                </a:lnTo>
                <a:lnTo>
                  <a:pt x="0" y="873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6045" y="8588571"/>
            <a:ext cx="941477" cy="445062"/>
          </a:xfrm>
          <a:custGeom>
            <a:avLst/>
            <a:gdLst/>
            <a:ahLst/>
            <a:cxnLst/>
            <a:rect l="l" t="t" r="r" b="b"/>
            <a:pathLst>
              <a:path w="941477" h="445062">
                <a:moveTo>
                  <a:pt x="0" y="0"/>
                </a:moveTo>
                <a:lnTo>
                  <a:pt x="941478" y="0"/>
                </a:lnTo>
                <a:lnTo>
                  <a:pt x="941478" y="445062"/>
                </a:lnTo>
                <a:lnTo>
                  <a:pt x="0" y="445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223462" y="1028700"/>
            <a:ext cx="9841076" cy="8229600"/>
          </a:xfrm>
          <a:custGeom>
            <a:avLst/>
            <a:gdLst/>
            <a:ahLst/>
            <a:cxnLst/>
            <a:rect l="l" t="t" r="r" b="b"/>
            <a:pathLst>
              <a:path w="9841076" h="8229600">
                <a:moveTo>
                  <a:pt x="0" y="0"/>
                </a:moveTo>
                <a:lnTo>
                  <a:pt x="9841076" y="0"/>
                </a:lnTo>
                <a:lnTo>
                  <a:pt x="98410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0000"/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7314" y="2281269"/>
            <a:ext cx="16554622" cy="5724461"/>
            <a:chOff x="0" y="0"/>
            <a:chExt cx="22072830" cy="763261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22072830" cy="5505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1"/>
                </a:lnSpc>
              </a:pPr>
              <a:r>
                <a:rPr lang="en-US" sz="9000">
                  <a:solidFill>
                    <a:srgbClr val="FFFFFF"/>
                  </a:solidFill>
                  <a:latin typeface="210 네버랜드 Light"/>
                  <a:ea typeface="210 네버랜드 Light"/>
                </a:rPr>
                <a:t>당신을 위한 금융 Partner: </a:t>
              </a:r>
            </a:p>
            <a:p>
              <a:pPr>
                <a:lnSpc>
                  <a:spcPts val="10801"/>
                </a:lnSpc>
              </a:pPr>
              <a:r>
                <a:rPr lang="en-US" sz="9000">
                  <a:solidFill>
                    <a:srgbClr val="FFFFFF"/>
                  </a:solidFill>
                  <a:ea typeface="210 네버랜드 Light"/>
                </a:rPr>
                <a:t>사용자 맞춤형 금융 상품 </a:t>
              </a:r>
            </a:p>
            <a:p>
              <a:pPr>
                <a:lnSpc>
                  <a:spcPts val="10801"/>
                </a:lnSpc>
              </a:pPr>
              <a:r>
                <a:rPr lang="en-US" sz="9000">
                  <a:solidFill>
                    <a:srgbClr val="FFFFFF"/>
                  </a:solidFill>
                  <a:latin typeface="210 네버랜드 Light"/>
                  <a:ea typeface="210 네버랜드 Light"/>
                </a:rPr>
                <a:t>비교 &amp; 추천 Application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812281"/>
              <a:ext cx="17437209" cy="182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Arita Dotum Medium"/>
                  <a:ea typeface="Arita Dotum Medium"/>
                </a:rPr>
                <a:t>팀장 : 이지호</a:t>
              </a:r>
            </a:p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Arita Dotum Medium"/>
                  <a:ea typeface="Arita Dotum Medium"/>
                </a:rPr>
                <a:t>팀원 : 정태윤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37559" y="2425658"/>
            <a:ext cx="8006441" cy="5332836"/>
          </a:xfrm>
          <a:custGeom>
            <a:avLst/>
            <a:gdLst/>
            <a:ahLst/>
            <a:cxnLst/>
            <a:rect l="l" t="t" r="r" b="b"/>
            <a:pathLst>
              <a:path w="8006441" h="5332836">
                <a:moveTo>
                  <a:pt x="0" y="0"/>
                </a:moveTo>
                <a:lnTo>
                  <a:pt x="8006441" y="0"/>
                </a:lnTo>
                <a:lnTo>
                  <a:pt x="8006441" y="5332836"/>
                </a:lnTo>
                <a:lnTo>
                  <a:pt x="0" y="53328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64892" y="1028700"/>
            <a:ext cx="6144834" cy="8229600"/>
          </a:xfrm>
          <a:custGeom>
            <a:avLst/>
            <a:gdLst/>
            <a:ahLst/>
            <a:cxnLst/>
            <a:rect l="l" t="t" r="r" b="b"/>
            <a:pathLst>
              <a:path w="6144834" h="8229600">
                <a:moveTo>
                  <a:pt x="0" y="0"/>
                </a:moveTo>
                <a:lnTo>
                  <a:pt x="6144835" y="0"/>
                </a:lnTo>
                <a:lnTo>
                  <a:pt x="61448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05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7559" y="295025"/>
            <a:ext cx="50716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커뮤니티 기능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607906"/>
            <a:ext cx="2553007" cy="2608265"/>
            <a:chOff x="0" y="0"/>
            <a:chExt cx="3404010" cy="34776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4010" cy="2484927"/>
            </a:xfrm>
            <a:custGeom>
              <a:avLst/>
              <a:gdLst/>
              <a:ahLst/>
              <a:cxnLst/>
              <a:rect l="l" t="t" r="r" b="b"/>
              <a:pathLst>
                <a:path w="3404010" h="2484927">
                  <a:moveTo>
                    <a:pt x="0" y="0"/>
                  </a:moveTo>
                  <a:lnTo>
                    <a:pt x="3404010" y="0"/>
                  </a:lnTo>
                  <a:lnTo>
                    <a:pt x="3404010" y="2484927"/>
                  </a:lnTo>
                  <a:lnTo>
                    <a:pt x="0" y="2484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2411250" y="2484927"/>
              <a:ext cx="992759" cy="992759"/>
              <a:chOff x="1371600" y="6705600"/>
              <a:chExt cx="10972800" cy="1097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6D85FF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1028700" y="1198288"/>
            <a:ext cx="5587676" cy="4749351"/>
            <a:chOff x="0" y="0"/>
            <a:chExt cx="7450235" cy="6332468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7450235" cy="5576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79"/>
                </a:lnSpc>
              </a:pPr>
              <a:r>
                <a:rPr lang="en-US" sz="6300">
                  <a:solidFill>
                    <a:srgbClr val="FFFFFF"/>
                  </a:solidFill>
                  <a:latin typeface="210 네버랜드"/>
                </a:rPr>
                <a:t>Categorical Variable Based Filtering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708864"/>
              <a:ext cx="7450235" cy="623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44"/>
                </a:lnSpc>
              </a:pPr>
              <a:r>
                <a:rPr lang="en-US" sz="2777">
                  <a:solidFill>
                    <a:srgbClr val="000000"/>
                  </a:solidFill>
                  <a:ea typeface="Arita Dotum Bold"/>
                </a:rPr>
                <a:t>범주형 변수 기반 필터링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8416242" y="1198288"/>
            <a:ext cx="8832689" cy="1848744"/>
          </a:xfrm>
          <a:prstGeom prst="rect">
            <a:avLst/>
          </a:prstGeom>
          <a:solidFill>
            <a:srgbClr val="6D85FF"/>
          </a:solidFill>
        </p:spPr>
      </p:sp>
      <p:sp>
        <p:nvSpPr>
          <p:cNvPr id="10" name="AutoShape 10"/>
          <p:cNvSpPr/>
          <p:nvPr/>
        </p:nvSpPr>
        <p:spPr>
          <a:xfrm>
            <a:off x="8233057" y="1053133"/>
            <a:ext cx="8870719" cy="1848744"/>
          </a:xfrm>
          <a:prstGeom prst="rect">
            <a:avLst/>
          </a:prstGeom>
          <a:solidFill>
            <a:srgbClr val="A9AFFF"/>
          </a:solidFill>
        </p:spPr>
      </p:sp>
      <p:sp>
        <p:nvSpPr>
          <p:cNvPr id="11" name="TextBox 11"/>
          <p:cNvSpPr txBox="1"/>
          <p:nvPr/>
        </p:nvSpPr>
        <p:spPr>
          <a:xfrm>
            <a:off x="10508462" y="1454332"/>
            <a:ext cx="5903240" cy="979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44"/>
              </a:lnSpc>
            </a:pPr>
            <a:r>
              <a:rPr lang="en-US" sz="2777" u="none">
                <a:solidFill>
                  <a:srgbClr val="000000"/>
                </a:solidFill>
                <a:ea typeface="Arita Dotum Bold"/>
              </a:rPr>
              <a:t>사용자의 개인적 특성과 유사한 그룹이 선호하는 아이템을 추천하는 알고리즘</a:t>
            </a:r>
          </a:p>
        </p:txBody>
      </p:sp>
      <p:sp>
        <p:nvSpPr>
          <p:cNvPr id="12" name="AutoShape 12"/>
          <p:cNvSpPr/>
          <p:nvPr/>
        </p:nvSpPr>
        <p:spPr>
          <a:xfrm>
            <a:off x="8426611" y="4291705"/>
            <a:ext cx="8832689" cy="1848744"/>
          </a:xfrm>
          <a:prstGeom prst="rect">
            <a:avLst/>
          </a:prstGeom>
          <a:solidFill>
            <a:srgbClr val="6D85FF"/>
          </a:solidFill>
        </p:spPr>
      </p:sp>
      <p:sp>
        <p:nvSpPr>
          <p:cNvPr id="13" name="AutoShape 13"/>
          <p:cNvSpPr/>
          <p:nvPr/>
        </p:nvSpPr>
        <p:spPr>
          <a:xfrm>
            <a:off x="8243427" y="4146551"/>
            <a:ext cx="8870719" cy="1848744"/>
          </a:xfrm>
          <a:prstGeom prst="rect">
            <a:avLst/>
          </a:prstGeom>
          <a:solidFill>
            <a:srgbClr val="A9AFFF"/>
          </a:solidFill>
        </p:spPr>
      </p:sp>
      <p:sp>
        <p:nvSpPr>
          <p:cNvPr id="14" name="TextBox 14"/>
          <p:cNvSpPr txBox="1"/>
          <p:nvPr/>
        </p:nvSpPr>
        <p:spPr>
          <a:xfrm>
            <a:off x="10518831" y="4547749"/>
            <a:ext cx="5903240" cy="979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44"/>
              </a:lnSpc>
            </a:pPr>
            <a:r>
              <a:rPr lang="en-US" sz="2777" u="none">
                <a:solidFill>
                  <a:srgbClr val="000000"/>
                </a:solidFill>
                <a:latin typeface="Arita Dotum Bold"/>
                <a:ea typeface="Arita Dotum Bold"/>
              </a:rPr>
              <a:t>사용자의 나이, 직업, 연봉, 자산을 </a:t>
            </a:r>
          </a:p>
          <a:p>
            <a:pPr marL="0" lvl="0" indent="0">
              <a:lnSpc>
                <a:spcPts val="3944"/>
              </a:lnSpc>
            </a:pPr>
            <a:r>
              <a:rPr lang="en-US" sz="2777" u="none">
                <a:solidFill>
                  <a:srgbClr val="000000"/>
                </a:solidFill>
                <a:ea typeface="Arita Dotum Bold"/>
              </a:rPr>
              <a:t>기준으로 사용자 그룹 필터링</a:t>
            </a:r>
          </a:p>
        </p:txBody>
      </p:sp>
      <p:sp>
        <p:nvSpPr>
          <p:cNvPr id="15" name="AutoShape 15"/>
          <p:cNvSpPr/>
          <p:nvPr/>
        </p:nvSpPr>
        <p:spPr>
          <a:xfrm>
            <a:off x="8416242" y="7409556"/>
            <a:ext cx="8832689" cy="1848744"/>
          </a:xfrm>
          <a:prstGeom prst="rect">
            <a:avLst/>
          </a:prstGeom>
          <a:solidFill>
            <a:srgbClr val="6D85FF"/>
          </a:solidFill>
        </p:spPr>
      </p:sp>
      <p:sp>
        <p:nvSpPr>
          <p:cNvPr id="16" name="AutoShape 16"/>
          <p:cNvSpPr/>
          <p:nvPr/>
        </p:nvSpPr>
        <p:spPr>
          <a:xfrm>
            <a:off x="8233057" y="7264402"/>
            <a:ext cx="8870719" cy="1848744"/>
          </a:xfrm>
          <a:prstGeom prst="rect">
            <a:avLst/>
          </a:prstGeom>
          <a:solidFill>
            <a:srgbClr val="A9AFFF"/>
          </a:solidFill>
        </p:spPr>
      </p:sp>
      <p:sp>
        <p:nvSpPr>
          <p:cNvPr id="17" name="TextBox 17"/>
          <p:cNvSpPr txBox="1"/>
          <p:nvPr/>
        </p:nvSpPr>
        <p:spPr>
          <a:xfrm>
            <a:off x="10489447" y="7678766"/>
            <a:ext cx="5903240" cy="979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44"/>
              </a:lnSpc>
            </a:pPr>
            <a:r>
              <a:rPr lang="en-US" sz="2777" u="none">
                <a:solidFill>
                  <a:srgbClr val="000000"/>
                </a:solidFill>
                <a:ea typeface="Arita Dotum Bold"/>
              </a:rPr>
              <a:t>필터링된 각 사용자 그룹에서 </a:t>
            </a:r>
          </a:p>
          <a:p>
            <a:pPr marL="0" lvl="0" indent="0">
              <a:lnSpc>
                <a:spcPts val="3944"/>
              </a:lnSpc>
            </a:pPr>
            <a:r>
              <a:rPr lang="en-US" sz="2777" u="none">
                <a:solidFill>
                  <a:srgbClr val="000000"/>
                </a:solidFill>
                <a:ea typeface="Arita Dotum Bold"/>
              </a:rPr>
              <a:t>인기 많은 상품 순으로 정렬하여 추천</a:t>
            </a:r>
          </a:p>
        </p:txBody>
      </p:sp>
      <p:sp>
        <p:nvSpPr>
          <p:cNvPr id="18" name="Freeform 18"/>
          <p:cNvSpPr/>
          <p:nvPr/>
        </p:nvSpPr>
        <p:spPr>
          <a:xfrm>
            <a:off x="8760687" y="4686166"/>
            <a:ext cx="1255881" cy="769513"/>
          </a:xfrm>
          <a:custGeom>
            <a:avLst/>
            <a:gdLst/>
            <a:ahLst/>
            <a:cxnLst/>
            <a:rect l="l" t="t" r="r" b="b"/>
            <a:pathLst>
              <a:path w="1255881" h="769513">
                <a:moveTo>
                  <a:pt x="0" y="0"/>
                </a:moveTo>
                <a:lnTo>
                  <a:pt x="1255881" y="0"/>
                </a:lnTo>
                <a:lnTo>
                  <a:pt x="1255881" y="769513"/>
                </a:lnTo>
                <a:lnTo>
                  <a:pt x="0" y="769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760687" y="7717704"/>
            <a:ext cx="968472" cy="968472"/>
          </a:xfrm>
          <a:custGeom>
            <a:avLst/>
            <a:gdLst/>
            <a:ahLst/>
            <a:cxnLst/>
            <a:rect l="l" t="t" r="r" b="b"/>
            <a:pathLst>
              <a:path w="968472" h="968472">
                <a:moveTo>
                  <a:pt x="0" y="0"/>
                </a:moveTo>
                <a:lnTo>
                  <a:pt x="968471" y="0"/>
                </a:lnTo>
                <a:lnTo>
                  <a:pt x="968471" y="968471"/>
                </a:lnTo>
                <a:lnTo>
                  <a:pt x="0" y="968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760687" y="1495179"/>
            <a:ext cx="912034" cy="964652"/>
          </a:xfrm>
          <a:custGeom>
            <a:avLst/>
            <a:gdLst/>
            <a:ahLst/>
            <a:cxnLst/>
            <a:rect l="l" t="t" r="r" b="b"/>
            <a:pathLst>
              <a:path w="912034" h="964652">
                <a:moveTo>
                  <a:pt x="0" y="0"/>
                </a:moveTo>
                <a:lnTo>
                  <a:pt x="912034" y="0"/>
                </a:lnTo>
                <a:lnTo>
                  <a:pt x="912034" y="964652"/>
                </a:lnTo>
                <a:lnTo>
                  <a:pt x="0" y="9646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37559" y="295025"/>
            <a:ext cx="50716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금융 상품 추천 알고리즘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6773" y="1163679"/>
            <a:ext cx="17284256" cy="1997062"/>
            <a:chOff x="0" y="0"/>
            <a:chExt cx="4552232" cy="525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52232" cy="525975"/>
            </a:xfrm>
            <a:custGeom>
              <a:avLst/>
              <a:gdLst/>
              <a:ahLst/>
              <a:cxnLst/>
              <a:rect l="l" t="t" r="r" b="b"/>
              <a:pathLst>
                <a:path w="4552232" h="525975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491038"/>
                  </a:lnTo>
                  <a:cubicBezTo>
                    <a:pt x="4552232" y="510333"/>
                    <a:pt x="4536590" y="525975"/>
                    <a:pt x="4517295" y="525975"/>
                  </a:cubicBezTo>
                  <a:lnTo>
                    <a:pt x="34938" y="525975"/>
                  </a:lnTo>
                  <a:cubicBezTo>
                    <a:pt x="15642" y="525975"/>
                    <a:pt x="0" y="510333"/>
                    <a:pt x="0" y="491038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52232" cy="573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37295" y="4075141"/>
            <a:ext cx="16223212" cy="5183823"/>
          </a:xfrm>
          <a:custGeom>
            <a:avLst/>
            <a:gdLst/>
            <a:ahLst/>
            <a:cxnLst/>
            <a:rect l="l" t="t" r="r" b="b"/>
            <a:pathLst>
              <a:path w="16223212" h="5183823">
                <a:moveTo>
                  <a:pt x="0" y="0"/>
                </a:moveTo>
                <a:lnTo>
                  <a:pt x="16223212" y="0"/>
                </a:lnTo>
                <a:lnTo>
                  <a:pt x="16223212" y="5183824"/>
                </a:lnTo>
                <a:lnTo>
                  <a:pt x="0" y="5183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7559" y="295025"/>
            <a:ext cx="50716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금융 상품 추천 알고리즘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6973" y="1634208"/>
            <a:ext cx="17523857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9"/>
              </a:lnSpc>
            </a:pPr>
            <a:r>
              <a:rPr lang="en-US" sz="6099">
                <a:solidFill>
                  <a:srgbClr val="FFFFFF"/>
                </a:solidFill>
                <a:latin typeface="210 네버랜드 Light"/>
              </a:rPr>
              <a:t>Item-Based Collaborative Filtering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8006" y="4799996"/>
            <a:ext cx="7052113" cy="1870734"/>
          </a:xfrm>
          <a:prstGeom prst="rect">
            <a:avLst/>
          </a:prstGeom>
          <a:solidFill>
            <a:srgbClr val="8482FF"/>
          </a:solidFill>
        </p:spPr>
      </p:sp>
      <p:sp>
        <p:nvSpPr>
          <p:cNvPr id="3" name="AutoShape 3"/>
          <p:cNvSpPr/>
          <p:nvPr/>
        </p:nvSpPr>
        <p:spPr>
          <a:xfrm>
            <a:off x="1581125" y="4653115"/>
            <a:ext cx="7052113" cy="1870734"/>
          </a:xfrm>
          <a:prstGeom prst="rect">
            <a:avLst/>
          </a:prstGeom>
          <a:solidFill>
            <a:srgbClr val="B6AEFF"/>
          </a:solidFill>
        </p:spPr>
      </p:sp>
      <p:sp>
        <p:nvSpPr>
          <p:cNvPr id="4" name="Freeform 4"/>
          <p:cNvSpPr/>
          <p:nvPr/>
        </p:nvSpPr>
        <p:spPr>
          <a:xfrm>
            <a:off x="2040433" y="5040209"/>
            <a:ext cx="1096546" cy="1096546"/>
          </a:xfrm>
          <a:custGeom>
            <a:avLst/>
            <a:gdLst/>
            <a:ahLst/>
            <a:cxnLst/>
            <a:rect l="l" t="t" r="r" b="b"/>
            <a:pathLst>
              <a:path w="1096546" h="1096546">
                <a:moveTo>
                  <a:pt x="0" y="0"/>
                </a:moveTo>
                <a:lnTo>
                  <a:pt x="1096545" y="0"/>
                </a:lnTo>
                <a:lnTo>
                  <a:pt x="1096545" y="1096546"/>
                </a:lnTo>
                <a:lnTo>
                  <a:pt x="0" y="1096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717514" y="7387566"/>
            <a:ext cx="7052113" cy="1870734"/>
          </a:xfrm>
          <a:prstGeom prst="rect">
            <a:avLst/>
          </a:prstGeom>
          <a:solidFill>
            <a:srgbClr val="8482FF"/>
          </a:solidFill>
        </p:spPr>
      </p:sp>
      <p:sp>
        <p:nvSpPr>
          <p:cNvPr id="6" name="AutoShape 6"/>
          <p:cNvSpPr/>
          <p:nvPr/>
        </p:nvSpPr>
        <p:spPr>
          <a:xfrm>
            <a:off x="1570633" y="7240685"/>
            <a:ext cx="7052113" cy="1870734"/>
          </a:xfrm>
          <a:prstGeom prst="rect">
            <a:avLst/>
          </a:prstGeom>
          <a:solidFill>
            <a:srgbClr val="B6AEFF"/>
          </a:solidFill>
        </p:spPr>
      </p:sp>
      <p:sp>
        <p:nvSpPr>
          <p:cNvPr id="7" name="Freeform 7"/>
          <p:cNvSpPr/>
          <p:nvPr/>
        </p:nvSpPr>
        <p:spPr>
          <a:xfrm rot="-10800000">
            <a:off x="2029940" y="7627779"/>
            <a:ext cx="1096546" cy="1096546"/>
          </a:xfrm>
          <a:custGeom>
            <a:avLst/>
            <a:gdLst/>
            <a:ahLst/>
            <a:cxnLst/>
            <a:rect l="l" t="t" r="r" b="b"/>
            <a:pathLst>
              <a:path w="1096546" h="1096546">
                <a:moveTo>
                  <a:pt x="0" y="0"/>
                </a:moveTo>
                <a:lnTo>
                  <a:pt x="1096546" y="0"/>
                </a:lnTo>
                <a:lnTo>
                  <a:pt x="1096546" y="1096546"/>
                </a:lnTo>
                <a:lnTo>
                  <a:pt x="0" y="1096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9665254" y="4799996"/>
            <a:ext cx="7052113" cy="1870734"/>
          </a:xfrm>
          <a:prstGeom prst="rect">
            <a:avLst/>
          </a:prstGeom>
          <a:solidFill>
            <a:srgbClr val="8482FF"/>
          </a:solidFill>
        </p:spPr>
      </p:sp>
      <p:sp>
        <p:nvSpPr>
          <p:cNvPr id="9" name="AutoShape 9"/>
          <p:cNvSpPr/>
          <p:nvPr/>
        </p:nvSpPr>
        <p:spPr>
          <a:xfrm>
            <a:off x="9518373" y="4653115"/>
            <a:ext cx="7052113" cy="1870734"/>
          </a:xfrm>
          <a:prstGeom prst="rect">
            <a:avLst/>
          </a:prstGeom>
          <a:solidFill>
            <a:srgbClr val="B6AEFF"/>
          </a:solidFill>
        </p:spPr>
      </p:sp>
      <p:sp>
        <p:nvSpPr>
          <p:cNvPr id="10" name="Freeform 10"/>
          <p:cNvSpPr/>
          <p:nvPr/>
        </p:nvSpPr>
        <p:spPr>
          <a:xfrm rot="-5400000">
            <a:off x="9977681" y="5040209"/>
            <a:ext cx="1096546" cy="1096546"/>
          </a:xfrm>
          <a:custGeom>
            <a:avLst/>
            <a:gdLst/>
            <a:ahLst/>
            <a:cxnLst/>
            <a:rect l="l" t="t" r="r" b="b"/>
            <a:pathLst>
              <a:path w="1096546" h="1096546">
                <a:moveTo>
                  <a:pt x="0" y="0"/>
                </a:moveTo>
                <a:lnTo>
                  <a:pt x="1096545" y="0"/>
                </a:lnTo>
                <a:lnTo>
                  <a:pt x="1096545" y="1096546"/>
                </a:lnTo>
                <a:lnTo>
                  <a:pt x="0" y="1096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9654762" y="7387566"/>
            <a:ext cx="7052113" cy="1870734"/>
          </a:xfrm>
          <a:prstGeom prst="rect">
            <a:avLst/>
          </a:prstGeom>
          <a:solidFill>
            <a:srgbClr val="8482FF"/>
          </a:solidFill>
        </p:spPr>
      </p:sp>
      <p:sp>
        <p:nvSpPr>
          <p:cNvPr id="12" name="AutoShape 12"/>
          <p:cNvSpPr/>
          <p:nvPr/>
        </p:nvSpPr>
        <p:spPr>
          <a:xfrm>
            <a:off x="9507881" y="7240685"/>
            <a:ext cx="7052113" cy="1870734"/>
          </a:xfrm>
          <a:prstGeom prst="rect">
            <a:avLst/>
          </a:prstGeom>
          <a:solidFill>
            <a:srgbClr val="B6AEFF"/>
          </a:solidFill>
        </p:spPr>
      </p:sp>
      <p:sp>
        <p:nvSpPr>
          <p:cNvPr id="13" name="Freeform 13"/>
          <p:cNvSpPr/>
          <p:nvPr/>
        </p:nvSpPr>
        <p:spPr>
          <a:xfrm rot="5400000">
            <a:off x="9967188" y="7627779"/>
            <a:ext cx="1096546" cy="1096546"/>
          </a:xfrm>
          <a:custGeom>
            <a:avLst/>
            <a:gdLst/>
            <a:ahLst/>
            <a:cxnLst/>
            <a:rect l="l" t="t" r="r" b="b"/>
            <a:pathLst>
              <a:path w="1096546" h="1096546">
                <a:moveTo>
                  <a:pt x="0" y="0"/>
                </a:moveTo>
                <a:lnTo>
                  <a:pt x="1096546" y="0"/>
                </a:lnTo>
                <a:lnTo>
                  <a:pt x="1096546" y="1096546"/>
                </a:lnTo>
                <a:lnTo>
                  <a:pt x="0" y="1096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570633" y="1294414"/>
            <a:ext cx="11096534" cy="2442079"/>
            <a:chOff x="0" y="0"/>
            <a:chExt cx="14795378" cy="325610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2632501"/>
              <a:ext cx="14795378" cy="623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44"/>
                </a:lnSpc>
              </a:pPr>
              <a:r>
                <a:rPr lang="en-US" sz="2777">
                  <a:solidFill>
                    <a:srgbClr val="000000"/>
                  </a:solidFill>
                  <a:ea typeface="Arita Dotum Bold"/>
                </a:rPr>
                <a:t>아이템 기반 협업 필터링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23825"/>
              <a:ext cx="14795378" cy="2670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108"/>
                </a:lnSpc>
              </a:pPr>
              <a:r>
                <a:rPr lang="en-US" sz="5791">
                  <a:solidFill>
                    <a:srgbClr val="FFFFFF"/>
                  </a:solidFill>
                  <a:latin typeface="210 네버랜드"/>
                </a:rPr>
                <a:t>Item-Based Collaborative Filtering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462680" y="1028700"/>
            <a:ext cx="2254687" cy="2303488"/>
            <a:chOff x="0" y="0"/>
            <a:chExt cx="3006249" cy="307131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06249" cy="2194562"/>
            </a:xfrm>
            <a:custGeom>
              <a:avLst/>
              <a:gdLst/>
              <a:ahLst/>
              <a:cxnLst/>
              <a:rect l="l" t="t" r="r" b="b"/>
              <a:pathLst>
                <a:path w="3006249" h="2194562">
                  <a:moveTo>
                    <a:pt x="0" y="0"/>
                  </a:moveTo>
                  <a:lnTo>
                    <a:pt x="3006249" y="0"/>
                  </a:lnTo>
                  <a:lnTo>
                    <a:pt x="3006249" y="2194562"/>
                  </a:lnTo>
                  <a:lnTo>
                    <a:pt x="0" y="2194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2129495" y="2194562"/>
              <a:ext cx="876755" cy="876755"/>
              <a:chOff x="1371600" y="6705600"/>
              <a:chExt cx="10972800" cy="1097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8482FF"/>
              </a:solidFill>
            </p:spPr>
          </p:sp>
        </p:grpSp>
      </p:grpSp>
      <p:sp>
        <p:nvSpPr>
          <p:cNvPr id="21" name="TextBox 21"/>
          <p:cNvSpPr txBox="1"/>
          <p:nvPr/>
        </p:nvSpPr>
        <p:spPr>
          <a:xfrm>
            <a:off x="3694277" y="5208757"/>
            <a:ext cx="4388334" cy="78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09"/>
              </a:lnSpc>
            </a:pPr>
            <a:r>
              <a:rPr lang="en-US" sz="2866">
                <a:solidFill>
                  <a:srgbClr val="000000"/>
                </a:solidFill>
                <a:latin typeface="Arita Dotum Bold"/>
                <a:ea typeface="Arita Dotum Bold"/>
              </a:rPr>
              <a:t>넷플릭스, 아마존, 쿠팡에서 사용 중인 알고리즘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14327" y="5208757"/>
            <a:ext cx="4388334" cy="78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09"/>
              </a:lnSpc>
            </a:pPr>
            <a:r>
              <a:rPr lang="en-US" sz="2866">
                <a:solidFill>
                  <a:srgbClr val="000000"/>
                </a:solidFill>
                <a:latin typeface="Arita Dotum Bold"/>
                <a:ea typeface="Arita Dotum Bold"/>
              </a:rPr>
              <a:t>사용자의 행동 패턴(아이템에 대한 평점)을 분석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94277" y="7513541"/>
            <a:ext cx="4388334" cy="1353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82"/>
              </a:lnSpc>
            </a:pPr>
            <a:r>
              <a:rPr lang="en-US" sz="2554">
                <a:solidFill>
                  <a:srgbClr val="000000"/>
                </a:solidFill>
                <a:ea typeface="Arita Dotum Bold"/>
              </a:rPr>
              <a:t>사용자가 아직 평가하지 않은 </a:t>
            </a:r>
          </a:p>
          <a:p>
            <a:pPr marL="0" lvl="0" indent="0">
              <a:lnSpc>
                <a:spcPts val="2682"/>
              </a:lnSpc>
            </a:pPr>
            <a:r>
              <a:rPr lang="en-US" sz="2554">
                <a:solidFill>
                  <a:srgbClr val="000000"/>
                </a:solidFill>
                <a:ea typeface="Arita Dotum Bold"/>
              </a:rPr>
              <a:t>아이템의 선호도를 예측하여 </a:t>
            </a:r>
          </a:p>
          <a:p>
            <a:pPr marL="0" lvl="0" indent="0">
              <a:lnSpc>
                <a:spcPts val="2682"/>
              </a:lnSpc>
            </a:pPr>
            <a:r>
              <a:rPr lang="en-US" sz="2554">
                <a:solidFill>
                  <a:srgbClr val="000000"/>
                </a:solidFill>
                <a:ea typeface="Arita Dotum Bold"/>
              </a:rPr>
              <a:t>사용자가 선호할 만한 아이템을 찾아내는 알고리즘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14327" y="7660226"/>
            <a:ext cx="4388334" cy="106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87"/>
              </a:lnSpc>
            </a:pPr>
            <a:r>
              <a:rPr lang="en-US" sz="2654">
                <a:solidFill>
                  <a:srgbClr val="000000"/>
                </a:solidFill>
                <a:latin typeface="Arita Dotum Bold"/>
                <a:ea typeface="Arita Dotum Bold"/>
              </a:rPr>
              <a:t>아이템 간의 유사도를 계산하여, 사용자가 선호하는 아이템과 </a:t>
            </a:r>
          </a:p>
          <a:p>
            <a:pPr marL="0" lvl="0" indent="0">
              <a:lnSpc>
                <a:spcPts val="2787"/>
              </a:lnSpc>
            </a:pPr>
            <a:r>
              <a:rPr lang="en-US" sz="2654">
                <a:solidFill>
                  <a:srgbClr val="000000"/>
                </a:solidFill>
                <a:ea typeface="Arita Dotum Bold"/>
              </a:rPr>
              <a:t>유사도가 높은 아이템을 추천</a:t>
            </a:r>
          </a:p>
        </p:txBody>
      </p:sp>
      <p:sp>
        <p:nvSpPr>
          <p:cNvPr id="25" name="Freeform 25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"/>
              </a:rPr>
              <a:t>7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37559" y="295025"/>
            <a:ext cx="50716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금융 상품 추천 알고리즘</a:t>
            </a:r>
          </a:p>
        </p:txBody>
      </p:sp>
      <p:sp>
        <p:nvSpPr>
          <p:cNvPr id="28" name="Freeform 28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6773" y="1163679"/>
            <a:ext cx="17284256" cy="1997062"/>
            <a:chOff x="0" y="0"/>
            <a:chExt cx="4552232" cy="525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52232" cy="525975"/>
            </a:xfrm>
            <a:custGeom>
              <a:avLst/>
              <a:gdLst/>
              <a:ahLst/>
              <a:cxnLst/>
              <a:rect l="l" t="t" r="r" b="b"/>
              <a:pathLst>
                <a:path w="4552232" h="525975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491038"/>
                  </a:lnTo>
                  <a:cubicBezTo>
                    <a:pt x="4552232" y="510333"/>
                    <a:pt x="4536590" y="525975"/>
                    <a:pt x="4517295" y="525975"/>
                  </a:cubicBezTo>
                  <a:lnTo>
                    <a:pt x="34938" y="525975"/>
                  </a:lnTo>
                  <a:cubicBezTo>
                    <a:pt x="15642" y="525975"/>
                    <a:pt x="0" y="510333"/>
                    <a:pt x="0" y="491038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52232" cy="573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59236" y="4335481"/>
            <a:ext cx="16579331" cy="4310610"/>
          </a:xfrm>
          <a:custGeom>
            <a:avLst/>
            <a:gdLst/>
            <a:ahLst/>
            <a:cxnLst/>
            <a:rect l="l" t="t" r="r" b="b"/>
            <a:pathLst>
              <a:path w="16579331" h="4310610">
                <a:moveTo>
                  <a:pt x="0" y="0"/>
                </a:moveTo>
                <a:lnTo>
                  <a:pt x="16579331" y="0"/>
                </a:lnTo>
                <a:lnTo>
                  <a:pt x="16579331" y="4310610"/>
                </a:lnTo>
                <a:lnTo>
                  <a:pt x="0" y="4310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19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"/>
              </a:rPr>
              <a:t>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7559" y="295025"/>
            <a:ext cx="50716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금융 상품 추천 알고리즘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6973" y="1634208"/>
            <a:ext cx="17523857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9"/>
              </a:lnSpc>
            </a:pPr>
            <a:r>
              <a:rPr lang="en-US" sz="6099">
                <a:solidFill>
                  <a:srgbClr val="FFFFFF"/>
                </a:solidFill>
                <a:latin typeface="210 네버랜드 Light"/>
              </a:rPr>
              <a:t>Item-Based Collaborative Filtering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0629" y="1370371"/>
            <a:ext cx="15757890" cy="7887929"/>
          </a:xfrm>
          <a:custGeom>
            <a:avLst/>
            <a:gdLst/>
            <a:ahLst/>
            <a:cxnLst/>
            <a:rect l="l" t="t" r="r" b="b"/>
            <a:pathLst>
              <a:path w="15757890" h="7887929">
                <a:moveTo>
                  <a:pt x="0" y="0"/>
                </a:moveTo>
                <a:lnTo>
                  <a:pt x="15757890" y="0"/>
                </a:lnTo>
                <a:lnTo>
                  <a:pt x="15757890" y="7887929"/>
                </a:lnTo>
                <a:lnTo>
                  <a:pt x="0" y="7887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423598">
            <a:off x="4229424" y="5535619"/>
            <a:ext cx="2716868" cy="2336506"/>
          </a:xfrm>
          <a:custGeom>
            <a:avLst/>
            <a:gdLst/>
            <a:ahLst/>
            <a:cxnLst/>
            <a:rect l="l" t="t" r="r" b="b"/>
            <a:pathLst>
              <a:path w="2716868" h="2336506">
                <a:moveTo>
                  <a:pt x="0" y="0"/>
                </a:moveTo>
                <a:lnTo>
                  <a:pt x="2716868" y="0"/>
                </a:lnTo>
                <a:lnTo>
                  <a:pt x="2716868" y="2336506"/>
                </a:lnTo>
                <a:lnTo>
                  <a:pt x="0" y="2336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7559" y="295025"/>
            <a:ext cx="50716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금융 상품 추천 알고리즘</a:t>
            </a:r>
          </a:p>
        </p:txBody>
      </p:sp>
      <p:sp>
        <p:nvSpPr>
          <p:cNvPr id="7" name="Freeform 7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54955" y="1028700"/>
            <a:ext cx="7920400" cy="8601340"/>
          </a:xfrm>
          <a:custGeom>
            <a:avLst/>
            <a:gdLst/>
            <a:ahLst/>
            <a:cxnLst/>
            <a:rect l="l" t="t" r="r" b="b"/>
            <a:pathLst>
              <a:path w="7920400" h="8601340">
                <a:moveTo>
                  <a:pt x="0" y="0"/>
                </a:moveTo>
                <a:lnTo>
                  <a:pt x="7920400" y="0"/>
                </a:lnTo>
                <a:lnTo>
                  <a:pt x="7920400" y="8601340"/>
                </a:lnTo>
                <a:lnTo>
                  <a:pt x="0" y="8601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"/>
              </a:rPr>
              <a:t>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7559" y="295025"/>
            <a:ext cx="50716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금융 상품 추천 알고리즘</a:t>
            </a:r>
          </a:p>
        </p:txBody>
      </p:sp>
      <p:sp>
        <p:nvSpPr>
          <p:cNvPr id="6" name="Freeform 6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93984" y="3099610"/>
            <a:ext cx="6938522" cy="6665927"/>
            <a:chOff x="0" y="0"/>
            <a:chExt cx="1827430" cy="17556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7430" cy="1755635"/>
            </a:xfrm>
            <a:custGeom>
              <a:avLst/>
              <a:gdLst/>
              <a:ahLst/>
              <a:cxnLst/>
              <a:rect l="l" t="t" r="r" b="b"/>
              <a:pathLst>
                <a:path w="1827430" h="1755635">
                  <a:moveTo>
                    <a:pt x="87031" y="0"/>
                  </a:moveTo>
                  <a:lnTo>
                    <a:pt x="1740398" y="0"/>
                  </a:lnTo>
                  <a:cubicBezTo>
                    <a:pt x="1788464" y="0"/>
                    <a:pt x="1827430" y="38965"/>
                    <a:pt x="1827430" y="87031"/>
                  </a:cubicBezTo>
                  <a:lnTo>
                    <a:pt x="1827430" y="1668604"/>
                  </a:lnTo>
                  <a:cubicBezTo>
                    <a:pt x="1827430" y="1716670"/>
                    <a:pt x="1788464" y="1755635"/>
                    <a:pt x="1740398" y="1755635"/>
                  </a:cubicBezTo>
                  <a:lnTo>
                    <a:pt x="87031" y="1755635"/>
                  </a:lnTo>
                  <a:cubicBezTo>
                    <a:pt x="63949" y="1755635"/>
                    <a:pt x="41812" y="1746466"/>
                    <a:pt x="25491" y="1730144"/>
                  </a:cubicBezTo>
                  <a:cubicBezTo>
                    <a:pt x="9169" y="1713823"/>
                    <a:pt x="0" y="1691686"/>
                    <a:pt x="0" y="1668604"/>
                  </a:cubicBezTo>
                  <a:lnTo>
                    <a:pt x="0" y="87031"/>
                  </a:lnTo>
                  <a:cubicBezTo>
                    <a:pt x="0" y="38965"/>
                    <a:pt x="38965" y="0"/>
                    <a:pt x="87031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827430" cy="1803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6773" y="1163679"/>
            <a:ext cx="17284256" cy="1602014"/>
            <a:chOff x="0" y="0"/>
            <a:chExt cx="4552232" cy="4219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52232" cy="421930"/>
            </a:xfrm>
            <a:custGeom>
              <a:avLst/>
              <a:gdLst/>
              <a:ahLst/>
              <a:cxnLst/>
              <a:rect l="l" t="t" r="r" b="b"/>
              <a:pathLst>
                <a:path w="4552232" h="421930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386992"/>
                  </a:lnTo>
                  <a:cubicBezTo>
                    <a:pt x="4552232" y="406288"/>
                    <a:pt x="4536590" y="421930"/>
                    <a:pt x="4517295" y="421930"/>
                  </a:cubicBezTo>
                  <a:lnTo>
                    <a:pt x="34938" y="421930"/>
                  </a:lnTo>
                  <a:cubicBezTo>
                    <a:pt x="25672" y="421930"/>
                    <a:pt x="16785" y="418249"/>
                    <a:pt x="10233" y="411697"/>
                  </a:cubicBezTo>
                  <a:cubicBezTo>
                    <a:pt x="3681" y="405145"/>
                    <a:pt x="0" y="396258"/>
                    <a:pt x="0" y="386992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552232" cy="46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86980" y="4289965"/>
            <a:ext cx="9904049" cy="4285217"/>
          </a:xfrm>
          <a:custGeom>
            <a:avLst/>
            <a:gdLst/>
            <a:ahLst/>
            <a:cxnLst/>
            <a:rect l="l" t="t" r="r" b="b"/>
            <a:pathLst>
              <a:path w="9904049" h="4285217">
                <a:moveTo>
                  <a:pt x="0" y="0"/>
                </a:moveTo>
                <a:lnTo>
                  <a:pt x="9904050" y="0"/>
                </a:lnTo>
                <a:lnTo>
                  <a:pt x="9904050" y="4285217"/>
                </a:lnTo>
                <a:lnTo>
                  <a:pt x="0" y="4285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" r="-18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7559" y="295025"/>
            <a:ext cx="50716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금융 상품 추천 알고리즘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6773" y="2946669"/>
            <a:ext cx="6791457" cy="556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endParaRPr/>
          </a:p>
          <a:p>
            <a:pPr marL="690876" lvl="1" indent="-345438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Arita Dotum Medium"/>
                <a:ea typeface="Arita Dotum Medium"/>
              </a:rPr>
              <a:t>새로 가입한 유저의 경우,                해당 유저에 대한 정보를                수집할 수 없어 적절한 제품을        추천하지 못하는 문제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Arita Dotum Medium"/>
              </a:rPr>
              <a:t> </a:t>
            </a:r>
          </a:p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Arita Dotum Medium"/>
                <a:ea typeface="Arita Dotum Medium"/>
              </a:rPr>
              <a:t>사용자가 평가한 상품이 없거나      아이템 간 유사도가 없는 경우,        가장 인기가 많은 아이템을 대신      추천하여 문제점을 해결함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6973" y="1427159"/>
            <a:ext cx="17523857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</a:pPr>
            <a:r>
              <a:rPr lang="en-US" sz="6000">
                <a:solidFill>
                  <a:srgbClr val="FFFFFF"/>
                </a:solidFill>
                <a:latin typeface="210 네버랜드 Light"/>
              </a:rPr>
              <a:t>Cold-Start Problem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00906" y="1187081"/>
            <a:ext cx="8686187" cy="8732887"/>
          </a:xfrm>
          <a:custGeom>
            <a:avLst/>
            <a:gdLst/>
            <a:ahLst/>
            <a:cxnLst/>
            <a:rect l="l" t="t" r="r" b="b"/>
            <a:pathLst>
              <a:path w="8686187" h="8732887">
                <a:moveTo>
                  <a:pt x="0" y="0"/>
                </a:moveTo>
                <a:lnTo>
                  <a:pt x="8686188" y="0"/>
                </a:lnTo>
                <a:lnTo>
                  <a:pt x="8686188" y="8732888"/>
                </a:lnTo>
                <a:lnTo>
                  <a:pt x="0" y="87328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"/>
              </a:rPr>
              <a:t>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7559" y="295025"/>
            <a:ext cx="50716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금융 상품 추천 알고리즘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222321" y="2778737"/>
            <a:ext cx="11751155" cy="3096517"/>
            <a:chOff x="0" y="0"/>
            <a:chExt cx="3094954" cy="8155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94954" cy="815544"/>
            </a:xfrm>
            <a:custGeom>
              <a:avLst/>
              <a:gdLst/>
              <a:ahLst/>
              <a:cxnLst/>
              <a:rect l="l" t="t" r="r" b="b"/>
              <a:pathLst>
                <a:path w="3094954" h="815544">
                  <a:moveTo>
                    <a:pt x="32941" y="0"/>
                  </a:moveTo>
                  <a:lnTo>
                    <a:pt x="3062013" y="0"/>
                  </a:lnTo>
                  <a:cubicBezTo>
                    <a:pt x="3070750" y="0"/>
                    <a:pt x="3079129" y="3471"/>
                    <a:pt x="3085306" y="9648"/>
                  </a:cubicBezTo>
                  <a:cubicBezTo>
                    <a:pt x="3091484" y="15826"/>
                    <a:pt x="3094954" y="24205"/>
                    <a:pt x="3094954" y="32941"/>
                  </a:cubicBezTo>
                  <a:lnTo>
                    <a:pt x="3094954" y="782603"/>
                  </a:lnTo>
                  <a:cubicBezTo>
                    <a:pt x="3094954" y="800796"/>
                    <a:pt x="3080206" y="815544"/>
                    <a:pt x="3062013" y="815544"/>
                  </a:cubicBezTo>
                  <a:lnTo>
                    <a:pt x="32941" y="815544"/>
                  </a:lnTo>
                  <a:cubicBezTo>
                    <a:pt x="24205" y="815544"/>
                    <a:pt x="15826" y="812073"/>
                    <a:pt x="9648" y="805895"/>
                  </a:cubicBezTo>
                  <a:cubicBezTo>
                    <a:pt x="3471" y="799718"/>
                    <a:pt x="0" y="791339"/>
                    <a:pt x="0" y="782603"/>
                  </a:cubicBezTo>
                  <a:lnTo>
                    <a:pt x="0" y="32941"/>
                  </a:lnTo>
                  <a:cubicBezTo>
                    <a:pt x="0" y="24205"/>
                    <a:pt x="3471" y="15826"/>
                    <a:pt x="9648" y="9648"/>
                  </a:cubicBezTo>
                  <a:cubicBezTo>
                    <a:pt x="15826" y="3471"/>
                    <a:pt x="24205" y="0"/>
                    <a:pt x="32941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094954" cy="863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499"/>
                </a:lnSpc>
              </a:pPr>
              <a:endParaRPr/>
            </a:p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222321" y="6015214"/>
            <a:ext cx="11751155" cy="3096517"/>
            <a:chOff x="0" y="0"/>
            <a:chExt cx="3094954" cy="8155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94954" cy="815544"/>
            </a:xfrm>
            <a:custGeom>
              <a:avLst/>
              <a:gdLst/>
              <a:ahLst/>
              <a:cxnLst/>
              <a:rect l="l" t="t" r="r" b="b"/>
              <a:pathLst>
                <a:path w="3094954" h="815544">
                  <a:moveTo>
                    <a:pt x="32941" y="0"/>
                  </a:moveTo>
                  <a:lnTo>
                    <a:pt x="3062013" y="0"/>
                  </a:lnTo>
                  <a:cubicBezTo>
                    <a:pt x="3070750" y="0"/>
                    <a:pt x="3079129" y="3471"/>
                    <a:pt x="3085306" y="9648"/>
                  </a:cubicBezTo>
                  <a:cubicBezTo>
                    <a:pt x="3091484" y="15826"/>
                    <a:pt x="3094954" y="24205"/>
                    <a:pt x="3094954" y="32941"/>
                  </a:cubicBezTo>
                  <a:lnTo>
                    <a:pt x="3094954" y="782603"/>
                  </a:lnTo>
                  <a:cubicBezTo>
                    <a:pt x="3094954" y="800796"/>
                    <a:pt x="3080206" y="815544"/>
                    <a:pt x="3062013" y="815544"/>
                  </a:cubicBezTo>
                  <a:lnTo>
                    <a:pt x="32941" y="815544"/>
                  </a:lnTo>
                  <a:cubicBezTo>
                    <a:pt x="24205" y="815544"/>
                    <a:pt x="15826" y="812073"/>
                    <a:pt x="9648" y="805895"/>
                  </a:cubicBezTo>
                  <a:cubicBezTo>
                    <a:pt x="3471" y="799718"/>
                    <a:pt x="0" y="791339"/>
                    <a:pt x="0" y="782603"/>
                  </a:cubicBezTo>
                  <a:lnTo>
                    <a:pt x="0" y="32941"/>
                  </a:lnTo>
                  <a:cubicBezTo>
                    <a:pt x="0" y="24205"/>
                    <a:pt x="3471" y="15826"/>
                    <a:pt x="9648" y="9648"/>
                  </a:cubicBezTo>
                  <a:cubicBezTo>
                    <a:pt x="15826" y="3471"/>
                    <a:pt x="24205" y="0"/>
                    <a:pt x="32941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094954" cy="863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499"/>
                </a:lnSpc>
              </a:pPr>
              <a:endParaRPr/>
            </a:p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43671" y="933450"/>
            <a:ext cx="7656960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ea typeface="210 네버랜드 Light"/>
              </a:rPr>
              <a:t>프로젝트 소감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2778" y="7132843"/>
            <a:ext cx="3809373" cy="78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7"/>
              </a:lnSpc>
              <a:spcBef>
                <a:spcPct val="0"/>
              </a:spcBef>
            </a:pPr>
            <a:r>
              <a:rPr lang="en-US" sz="5248">
                <a:solidFill>
                  <a:schemeClr val="bg1"/>
                </a:solidFill>
                <a:ea typeface="Arita Dotum Semi-Bold"/>
              </a:rPr>
              <a:t>정태윤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22321" y="3159866"/>
            <a:ext cx="11541941" cy="227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Arita Dotum Medium"/>
                <a:ea typeface="Arita Dotum Medium"/>
              </a:rPr>
              <a:t>Django REST Framework를 이용한 웹 개발, 추천 알고리즘 등 지금까지 배운 지식을 이용해 실제 서비스를 구현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u="none">
                <a:solidFill>
                  <a:srgbClr val="FFFFFF"/>
                </a:solidFill>
                <a:ea typeface="Arita Dotum Medium"/>
              </a:rPr>
              <a:t>사용자의 특성에 따른 상품 추천 알고리즘을 구현함으로써 개인화된 서비스 제공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u="none">
                <a:solidFill>
                  <a:srgbClr val="FFFFFF"/>
                </a:solidFill>
                <a:latin typeface="Arita Dotum Medium"/>
                <a:ea typeface="Arita Dotum Medium"/>
              </a:rPr>
              <a:t>프로젝트를 통해 문제를 해결하는 과정에서 새로운 도전과 문제들을 마주하게 되었고, 이를 해결하기 위해 끊임없이 배우고 성장하는 경험을 할 수 있었습니다.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2778" y="3933325"/>
            <a:ext cx="3809373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7"/>
              </a:lnSpc>
              <a:spcBef>
                <a:spcPct val="0"/>
              </a:spcBef>
            </a:pPr>
            <a:r>
              <a:rPr lang="en-US" sz="5248" dirty="0" err="1">
                <a:solidFill>
                  <a:schemeClr val="bg1"/>
                </a:solidFill>
                <a:ea typeface="Arita Dotum Semi-Bold"/>
              </a:rPr>
              <a:t>이지호</a:t>
            </a:r>
            <a:endParaRPr lang="en-US" sz="5248" dirty="0">
              <a:solidFill>
                <a:schemeClr val="bg1"/>
              </a:solidFill>
              <a:ea typeface="Arita Dotum Semi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222321" y="6167742"/>
            <a:ext cx="11541941" cy="273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Arita Dotum Medium"/>
                <a:ea typeface="Arita Dotum Medium"/>
              </a:rPr>
              <a:t>Vue.js를 통해 데이터를 사용자에게 효과적으로 전달함으로써, 사용자 친화적이고 직관적인 인터페이스를 제공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u="none">
                <a:solidFill>
                  <a:srgbClr val="FFFFFF"/>
                </a:solidFill>
                <a:latin typeface="Arita Dotum Medium"/>
                <a:ea typeface="Arita Dotum Medium"/>
              </a:rPr>
              <a:t>Vue.js의 컴포넌트 기반 구조를 이용해 페이지를 모듈화하고, 이를 통해 코드의 재사용성을 높이고 유지 관리를 편리하게 함.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u="none">
                <a:solidFill>
                  <a:srgbClr val="FFFFFF"/>
                </a:solidFill>
                <a:latin typeface="Arita Dotum Medium"/>
                <a:ea typeface="Arita Dotum Medium"/>
              </a:rPr>
              <a:t>또한, 동적 바인딩 기능을 통해 사용자의 상호작용에 따라 웹 페이지의 내용이 실시간으로 업데이트되는 점을 통해 사용자 경험을 크게 향상시킬 수 있었습니다.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222321" y="2778737"/>
            <a:ext cx="11751155" cy="3096517"/>
            <a:chOff x="0" y="0"/>
            <a:chExt cx="3094954" cy="8155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94954" cy="815544"/>
            </a:xfrm>
            <a:custGeom>
              <a:avLst/>
              <a:gdLst/>
              <a:ahLst/>
              <a:cxnLst/>
              <a:rect l="l" t="t" r="r" b="b"/>
              <a:pathLst>
                <a:path w="3094954" h="815544">
                  <a:moveTo>
                    <a:pt x="32941" y="0"/>
                  </a:moveTo>
                  <a:lnTo>
                    <a:pt x="3062013" y="0"/>
                  </a:lnTo>
                  <a:cubicBezTo>
                    <a:pt x="3070750" y="0"/>
                    <a:pt x="3079129" y="3471"/>
                    <a:pt x="3085306" y="9648"/>
                  </a:cubicBezTo>
                  <a:cubicBezTo>
                    <a:pt x="3091484" y="15826"/>
                    <a:pt x="3094954" y="24205"/>
                    <a:pt x="3094954" y="32941"/>
                  </a:cubicBezTo>
                  <a:lnTo>
                    <a:pt x="3094954" y="782603"/>
                  </a:lnTo>
                  <a:cubicBezTo>
                    <a:pt x="3094954" y="800796"/>
                    <a:pt x="3080206" y="815544"/>
                    <a:pt x="3062013" y="815544"/>
                  </a:cubicBezTo>
                  <a:lnTo>
                    <a:pt x="32941" y="815544"/>
                  </a:lnTo>
                  <a:cubicBezTo>
                    <a:pt x="24205" y="815544"/>
                    <a:pt x="15826" y="812073"/>
                    <a:pt x="9648" y="805895"/>
                  </a:cubicBezTo>
                  <a:cubicBezTo>
                    <a:pt x="3471" y="799718"/>
                    <a:pt x="0" y="791339"/>
                    <a:pt x="0" y="782603"/>
                  </a:cubicBezTo>
                  <a:lnTo>
                    <a:pt x="0" y="32941"/>
                  </a:lnTo>
                  <a:cubicBezTo>
                    <a:pt x="0" y="24205"/>
                    <a:pt x="3471" y="15826"/>
                    <a:pt x="9648" y="9648"/>
                  </a:cubicBezTo>
                  <a:cubicBezTo>
                    <a:pt x="15826" y="3471"/>
                    <a:pt x="24205" y="0"/>
                    <a:pt x="32941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094954" cy="863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499"/>
                </a:lnSpc>
              </a:pPr>
              <a:endParaRPr/>
            </a:p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297598" y="3586239"/>
            <a:ext cx="3123327" cy="1421114"/>
          </a:xfrm>
          <a:custGeom>
            <a:avLst/>
            <a:gdLst/>
            <a:ahLst/>
            <a:cxnLst/>
            <a:rect l="l" t="t" r="r" b="b"/>
            <a:pathLst>
              <a:path w="3123327" h="1421114">
                <a:moveTo>
                  <a:pt x="0" y="0"/>
                </a:moveTo>
                <a:lnTo>
                  <a:pt x="3123328" y="0"/>
                </a:lnTo>
                <a:lnTo>
                  <a:pt x="3123328" y="1421114"/>
                </a:lnTo>
                <a:lnTo>
                  <a:pt x="0" y="142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222321" y="6015214"/>
            <a:ext cx="11751155" cy="3096517"/>
            <a:chOff x="0" y="0"/>
            <a:chExt cx="3094954" cy="815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94954" cy="815544"/>
            </a:xfrm>
            <a:custGeom>
              <a:avLst/>
              <a:gdLst/>
              <a:ahLst/>
              <a:cxnLst/>
              <a:rect l="l" t="t" r="r" b="b"/>
              <a:pathLst>
                <a:path w="3094954" h="815544">
                  <a:moveTo>
                    <a:pt x="32941" y="0"/>
                  </a:moveTo>
                  <a:lnTo>
                    <a:pt x="3062013" y="0"/>
                  </a:lnTo>
                  <a:cubicBezTo>
                    <a:pt x="3070750" y="0"/>
                    <a:pt x="3079129" y="3471"/>
                    <a:pt x="3085306" y="9648"/>
                  </a:cubicBezTo>
                  <a:cubicBezTo>
                    <a:pt x="3091484" y="15826"/>
                    <a:pt x="3094954" y="24205"/>
                    <a:pt x="3094954" y="32941"/>
                  </a:cubicBezTo>
                  <a:lnTo>
                    <a:pt x="3094954" y="782603"/>
                  </a:lnTo>
                  <a:cubicBezTo>
                    <a:pt x="3094954" y="800796"/>
                    <a:pt x="3080206" y="815544"/>
                    <a:pt x="3062013" y="815544"/>
                  </a:cubicBezTo>
                  <a:lnTo>
                    <a:pt x="32941" y="815544"/>
                  </a:lnTo>
                  <a:cubicBezTo>
                    <a:pt x="24205" y="815544"/>
                    <a:pt x="15826" y="812073"/>
                    <a:pt x="9648" y="805895"/>
                  </a:cubicBezTo>
                  <a:cubicBezTo>
                    <a:pt x="3471" y="799718"/>
                    <a:pt x="0" y="791339"/>
                    <a:pt x="0" y="782603"/>
                  </a:cubicBezTo>
                  <a:lnTo>
                    <a:pt x="0" y="32941"/>
                  </a:lnTo>
                  <a:cubicBezTo>
                    <a:pt x="0" y="24205"/>
                    <a:pt x="3471" y="15826"/>
                    <a:pt x="9648" y="9648"/>
                  </a:cubicBezTo>
                  <a:cubicBezTo>
                    <a:pt x="15826" y="3471"/>
                    <a:pt x="24205" y="0"/>
                    <a:pt x="32941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094954" cy="863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499"/>
                </a:lnSpc>
              </a:pPr>
              <a:endParaRPr/>
            </a:p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574328" y="6450008"/>
            <a:ext cx="2569868" cy="2226930"/>
          </a:xfrm>
          <a:custGeom>
            <a:avLst/>
            <a:gdLst/>
            <a:ahLst/>
            <a:cxnLst/>
            <a:rect l="l" t="t" r="r" b="b"/>
            <a:pathLst>
              <a:path w="2569868" h="2226930">
                <a:moveTo>
                  <a:pt x="0" y="0"/>
                </a:moveTo>
                <a:lnTo>
                  <a:pt x="2569868" y="0"/>
                </a:lnTo>
                <a:lnTo>
                  <a:pt x="2569868" y="2226930"/>
                </a:lnTo>
                <a:lnTo>
                  <a:pt x="0" y="2226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43671" y="933450"/>
            <a:ext cx="7656960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sz="8799" u="none">
                <a:solidFill>
                  <a:srgbClr val="FFFFFF"/>
                </a:solidFill>
                <a:ea typeface="210 네버랜드 Light"/>
              </a:rPr>
              <a:t>팀 업무 분담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2778" y="7132843"/>
            <a:ext cx="3809373" cy="78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7"/>
              </a:lnSpc>
              <a:spcBef>
                <a:spcPct val="0"/>
              </a:spcBef>
            </a:pPr>
            <a:r>
              <a:rPr lang="en-US" sz="5248" dirty="0" err="1">
                <a:solidFill>
                  <a:schemeClr val="bg1"/>
                </a:solidFill>
                <a:ea typeface="Arita Dotum Semi-Bold"/>
              </a:rPr>
              <a:t>정태윤</a:t>
            </a:r>
            <a:endParaRPr lang="en-US" sz="5248" dirty="0">
              <a:solidFill>
                <a:schemeClr val="bg1"/>
              </a:solidFill>
              <a:ea typeface="Arita Dotum Semi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222321" y="2966471"/>
            <a:ext cx="9636941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회원 커스터마이징을 위한 User Model 구현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FFFFFF"/>
                </a:solidFill>
                <a:latin typeface="Arita Dotum Medium"/>
                <a:ea typeface="Arita Dotum Medium"/>
              </a:rPr>
              <a:t>금융 상품 데이터 저장 및 조회, 리뷰 Model / 기능 구현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FFFFFF"/>
                </a:solidFill>
                <a:ea typeface="Arita Dotum Medium"/>
              </a:rPr>
              <a:t>환율 데이터 요청 및 전송 기능 구현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FFFFFF"/>
                </a:solidFill>
                <a:latin typeface="Arita Dotum Medium"/>
                <a:ea typeface="Arita Dotum Medium"/>
              </a:rPr>
              <a:t>커뮤니티 기능을 위한 글, 댓글 Model 구현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FFFFFF"/>
                </a:solidFill>
                <a:ea typeface="Arita Dotum Medium"/>
              </a:rPr>
              <a:t>금융 상품 추천 알고리즘 구현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FFFFFF"/>
                </a:solidFill>
                <a:ea typeface="Arita Dotum Medium"/>
              </a:rPr>
              <a:t>관리자 권한에서 금융 상품 수정 및 메일 전송 기능 구현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22321" y="6196189"/>
            <a:ext cx="9636941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메인 Page 구현</a:t>
            </a:r>
          </a:p>
          <a:p>
            <a:pPr marL="539748" lvl="1" indent="-269874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계정 관리 및 프로필 Page 구현</a:t>
            </a:r>
          </a:p>
          <a:p>
            <a:pPr marL="539748" lvl="1" indent="-269874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금융 상품 전체 / 상세 조회 Page 구현</a:t>
            </a:r>
          </a:p>
          <a:p>
            <a:pPr marL="539748" lvl="1" indent="-269874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API 이용하여 근처 은행 정보 출력 기능 구현</a:t>
            </a:r>
          </a:p>
          <a:p>
            <a:pPr marL="539748" lvl="1" indent="-269874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커뮤니티 Page 구현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상품 추천 Page 구현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2778" y="3933325"/>
            <a:ext cx="3809373" cy="78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7"/>
              </a:lnSpc>
              <a:spcBef>
                <a:spcPct val="0"/>
              </a:spcBef>
            </a:pPr>
            <a:r>
              <a:rPr lang="en-US" sz="5248" dirty="0" err="1">
                <a:solidFill>
                  <a:schemeClr val="bg1"/>
                </a:solidFill>
                <a:ea typeface="Arita Dotum Semi-Bold"/>
              </a:rPr>
              <a:t>이지호</a:t>
            </a:r>
            <a:endParaRPr lang="en-US" sz="5248" dirty="0">
              <a:solidFill>
                <a:schemeClr val="bg1"/>
              </a:solidFill>
              <a:ea typeface="Arita Dotum Semi-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14698" y="1069433"/>
            <a:ext cx="11544602" cy="8148133"/>
            <a:chOff x="0" y="0"/>
            <a:chExt cx="3040554" cy="21460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40554" cy="2146010"/>
            </a:xfrm>
            <a:custGeom>
              <a:avLst/>
              <a:gdLst/>
              <a:ahLst/>
              <a:cxnLst/>
              <a:rect l="l" t="t" r="r" b="b"/>
              <a:pathLst>
                <a:path w="3040554" h="2146010">
                  <a:moveTo>
                    <a:pt x="52308" y="0"/>
                  </a:moveTo>
                  <a:lnTo>
                    <a:pt x="2988246" y="0"/>
                  </a:lnTo>
                  <a:cubicBezTo>
                    <a:pt x="3002119" y="0"/>
                    <a:pt x="3015424" y="5511"/>
                    <a:pt x="3025233" y="15321"/>
                  </a:cubicBezTo>
                  <a:cubicBezTo>
                    <a:pt x="3035043" y="25130"/>
                    <a:pt x="3040554" y="38435"/>
                    <a:pt x="3040554" y="52308"/>
                  </a:cubicBezTo>
                  <a:lnTo>
                    <a:pt x="3040554" y="2093703"/>
                  </a:lnTo>
                  <a:cubicBezTo>
                    <a:pt x="3040554" y="2107576"/>
                    <a:pt x="3035043" y="2120880"/>
                    <a:pt x="3025233" y="2130690"/>
                  </a:cubicBezTo>
                  <a:cubicBezTo>
                    <a:pt x="3015424" y="2140499"/>
                    <a:pt x="3002119" y="2146010"/>
                    <a:pt x="2988246" y="2146010"/>
                  </a:cubicBezTo>
                  <a:lnTo>
                    <a:pt x="52308" y="2146010"/>
                  </a:lnTo>
                  <a:cubicBezTo>
                    <a:pt x="38435" y="2146010"/>
                    <a:pt x="25130" y="2140499"/>
                    <a:pt x="15321" y="2130690"/>
                  </a:cubicBezTo>
                  <a:cubicBezTo>
                    <a:pt x="5511" y="2120880"/>
                    <a:pt x="0" y="2107576"/>
                    <a:pt x="0" y="2093703"/>
                  </a:cubicBezTo>
                  <a:lnTo>
                    <a:pt x="0" y="52308"/>
                  </a:lnTo>
                  <a:cubicBezTo>
                    <a:pt x="0" y="38435"/>
                    <a:pt x="5511" y="25130"/>
                    <a:pt x="15321" y="15321"/>
                  </a:cubicBezTo>
                  <a:cubicBezTo>
                    <a:pt x="25130" y="5511"/>
                    <a:pt x="38435" y="0"/>
                    <a:pt x="5230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40554" cy="2193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90969" y="7819380"/>
            <a:ext cx="3391716" cy="669864"/>
          </a:xfrm>
          <a:custGeom>
            <a:avLst/>
            <a:gdLst/>
            <a:ahLst/>
            <a:cxnLst/>
            <a:rect l="l" t="t" r="r" b="b"/>
            <a:pathLst>
              <a:path w="3391716" h="669864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817932"/>
            <a:ext cx="4116255" cy="4651135"/>
          </a:xfrm>
          <a:custGeom>
            <a:avLst/>
            <a:gdLst/>
            <a:ahLst/>
            <a:cxnLst/>
            <a:rect l="l" t="t" r="r" b="b"/>
            <a:pathLst>
              <a:path w="4116255" h="4651135">
                <a:moveTo>
                  <a:pt x="0" y="0"/>
                </a:moveTo>
                <a:lnTo>
                  <a:pt x="4116255" y="0"/>
                </a:lnTo>
                <a:lnTo>
                  <a:pt x="4116255" y="4651136"/>
                </a:lnTo>
                <a:lnTo>
                  <a:pt x="0" y="4651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714698" y="2051170"/>
            <a:ext cx="11544602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ea typeface="210 네버랜드 Light"/>
              </a:rPr>
              <a:t>감사합니다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77319" y="4491291"/>
            <a:ext cx="11544602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latin typeface="210 네버랜드 Light"/>
                <a:ea typeface="210 네버랜드 Light"/>
              </a:rPr>
              <a:t>시연 / Q&amp;A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018" y="9658350"/>
            <a:ext cx="11544602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210 네버랜드 Light"/>
                <a:ea typeface="210 네버랜드 Light"/>
              </a:rPr>
              <a:t>출처 : https://ai-with-sudal-ee.tistory.com/6(수달이가 알려주는 머신러닝)</a:t>
            </a:r>
          </a:p>
          <a:p>
            <a:pPr algn="ctr">
              <a:lnSpc>
                <a:spcPts val="2400"/>
              </a:lnSpc>
            </a:pPr>
            <a:endParaRPr lang="en-US" sz="2000">
              <a:solidFill>
                <a:srgbClr val="FFFFFF"/>
              </a:solidFill>
              <a:latin typeface="210 네버랜드 Light"/>
              <a:ea typeface="210 네버랜드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3671" y="933450"/>
            <a:ext cx="15168421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ea typeface="210 네버랜드 Light"/>
              </a:rPr>
              <a:t>주요 이용 고객 및 서비스 목표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62778" y="3933325"/>
            <a:ext cx="3809373" cy="78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7"/>
              </a:lnSpc>
              <a:spcBef>
                <a:spcPct val="0"/>
              </a:spcBef>
            </a:pPr>
            <a:r>
              <a:rPr lang="en-US" sz="5248" dirty="0" err="1">
                <a:solidFill>
                  <a:schemeClr val="bg1"/>
                </a:solidFill>
                <a:ea typeface="Arita Dotum Semi-Bold"/>
              </a:rPr>
              <a:t>고객층</a:t>
            </a:r>
            <a:endParaRPr lang="en-US" sz="5248" dirty="0">
              <a:solidFill>
                <a:schemeClr val="bg1"/>
              </a:solidFill>
              <a:ea typeface="Arita Dotum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62778" y="7132843"/>
            <a:ext cx="3809373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7"/>
              </a:lnSpc>
              <a:spcBef>
                <a:spcPct val="0"/>
              </a:spcBef>
            </a:pPr>
            <a:r>
              <a:rPr lang="en-US" sz="5248" dirty="0" err="1">
                <a:solidFill>
                  <a:schemeClr val="bg1"/>
                </a:solidFill>
                <a:ea typeface="Arita Dotum Semi-Bold"/>
              </a:rPr>
              <a:t>서비스</a:t>
            </a:r>
            <a:r>
              <a:rPr lang="en-US" sz="5248" dirty="0">
                <a:solidFill>
                  <a:schemeClr val="bg1"/>
                </a:solidFill>
                <a:ea typeface="Arita Dotum Semi-Bold"/>
              </a:rPr>
              <a:t> </a:t>
            </a:r>
            <a:r>
              <a:rPr lang="en-US" sz="5248" dirty="0" err="1">
                <a:solidFill>
                  <a:schemeClr val="bg1"/>
                </a:solidFill>
                <a:ea typeface="Arita Dotum Semi-Bold"/>
              </a:rPr>
              <a:t>목표</a:t>
            </a:r>
            <a:endParaRPr lang="en-US" sz="5248" dirty="0">
              <a:solidFill>
                <a:schemeClr val="bg1"/>
              </a:solidFill>
              <a:ea typeface="Arita Dotum Semi-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5222321" y="2778737"/>
            <a:ext cx="11751155" cy="3096517"/>
            <a:chOff x="0" y="0"/>
            <a:chExt cx="3094954" cy="8155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94954" cy="815544"/>
            </a:xfrm>
            <a:custGeom>
              <a:avLst/>
              <a:gdLst/>
              <a:ahLst/>
              <a:cxnLst/>
              <a:rect l="l" t="t" r="r" b="b"/>
              <a:pathLst>
                <a:path w="3094954" h="815544">
                  <a:moveTo>
                    <a:pt x="32941" y="0"/>
                  </a:moveTo>
                  <a:lnTo>
                    <a:pt x="3062013" y="0"/>
                  </a:lnTo>
                  <a:cubicBezTo>
                    <a:pt x="3070750" y="0"/>
                    <a:pt x="3079129" y="3471"/>
                    <a:pt x="3085306" y="9648"/>
                  </a:cubicBezTo>
                  <a:cubicBezTo>
                    <a:pt x="3091484" y="15826"/>
                    <a:pt x="3094954" y="24205"/>
                    <a:pt x="3094954" y="32941"/>
                  </a:cubicBezTo>
                  <a:lnTo>
                    <a:pt x="3094954" y="782603"/>
                  </a:lnTo>
                  <a:cubicBezTo>
                    <a:pt x="3094954" y="800796"/>
                    <a:pt x="3080206" y="815544"/>
                    <a:pt x="3062013" y="815544"/>
                  </a:cubicBezTo>
                  <a:lnTo>
                    <a:pt x="32941" y="815544"/>
                  </a:lnTo>
                  <a:cubicBezTo>
                    <a:pt x="24205" y="815544"/>
                    <a:pt x="15826" y="812073"/>
                    <a:pt x="9648" y="805895"/>
                  </a:cubicBezTo>
                  <a:cubicBezTo>
                    <a:pt x="3471" y="799718"/>
                    <a:pt x="0" y="791339"/>
                    <a:pt x="0" y="782603"/>
                  </a:cubicBezTo>
                  <a:lnTo>
                    <a:pt x="0" y="32941"/>
                  </a:lnTo>
                  <a:cubicBezTo>
                    <a:pt x="0" y="24205"/>
                    <a:pt x="3471" y="15826"/>
                    <a:pt x="9648" y="9648"/>
                  </a:cubicBezTo>
                  <a:cubicBezTo>
                    <a:pt x="15826" y="3471"/>
                    <a:pt x="24205" y="0"/>
                    <a:pt x="32941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094954" cy="863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499"/>
                </a:lnSpc>
              </a:pPr>
              <a:endParaRPr/>
            </a:p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222321" y="2956946"/>
            <a:ext cx="11635240" cy="2600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Arita Dotum Light"/>
                <a:ea typeface="Arita Dotum Light"/>
              </a:rPr>
              <a:t>20대 </a:t>
            </a:r>
            <a:r>
              <a:rPr lang="en-US" sz="2999" dirty="0" err="1">
                <a:solidFill>
                  <a:srgbClr val="FFFFFF"/>
                </a:solidFill>
                <a:latin typeface="Arita Dotum Light"/>
                <a:ea typeface="Arita Dotum Light"/>
              </a:rPr>
              <a:t>후반</a:t>
            </a:r>
            <a:r>
              <a:rPr lang="en-US" sz="2999" dirty="0">
                <a:solidFill>
                  <a:srgbClr val="FFFFFF"/>
                </a:solidFill>
                <a:latin typeface="Arita Dotum Light"/>
                <a:ea typeface="Arita Dotum Light"/>
              </a:rPr>
              <a:t> ~ 30대 </a:t>
            </a:r>
            <a:r>
              <a:rPr lang="en-US" sz="2999" dirty="0" err="1">
                <a:solidFill>
                  <a:srgbClr val="FFFFFF"/>
                </a:solidFill>
                <a:latin typeface="Arita Dotum Light"/>
                <a:ea typeface="Arita Dotum Light"/>
              </a:rPr>
              <a:t>초중반</a:t>
            </a:r>
            <a:r>
              <a:rPr lang="en-US" sz="2999" dirty="0">
                <a:solidFill>
                  <a:srgbClr val="FFFFFF"/>
                </a:solidFill>
                <a:latin typeface="Arita Dotum Light"/>
                <a:ea typeface="Arita Dotum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Arita Dotum Light"/>
                <a:ea typeface="Arita Dotum Light"/>
              </a:rPr>
              <a:t>청년</a:t>
            </a:r>
            <a:r>
              <a:rPr lang="en-US" sz="2999" dirty="0">
                <a:solidFill>
                  <a:srgbClr val="FFFFFF"/>
                </a:solidFill>
                <a:latin typeface="Arita Dotum Light"/>
                <a:ea typeface="Arita Dotum Light"/>
              </a:rPr>
              <a:t> 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 err="1">
                <a:solidFill>
                  <a:srgbClr val="FFFFFF"/>
                </a:solidFill>
                <a:latin typeface="Arita Dotum Light"/>
                <a:ea typeface="Arita Dotum Light"/>
              </a:rPr>
              <a:t>사회</a:t>
            </a:r>
            <a:r>
              <a:rPr lang="en-US" sz="2999" dirty="0">
                <a:solidFill>
                  <a:srgbClr val="FFFFFF"/>
                </a:solidFill>
                <a:latin typeface="Arita Dotum Light"/>
                <a:ea typeface="Arita Dotum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Arita Dotum Light"/>
                <a:ea typeface="Arita Dotum Light"/>
              </a:rPr>
              <a:t>초년생으로서</a:t>
            </a:r>
            <a:r>
              <a:rPr lang="en-US" sz="2999" dirty="0">
                <a:solidFill>
                  <a:srgbClr val="FFFFFF"/>
                </a:solidFill>
                <a:latin typeface="Arita Dotum Light"/>
                <a:ea typeface="Arita Dotum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Arita Dotum Light"/>
                <a:ea typeface="Arita Dotum Light"/>
              </a:rPr>
              <a:t>다양한</a:t>
            </a:r>
            <a:r>
              <a:rPr lang="en-US" sz="2999" dirty="0">
                <a:solidFill>
                  <a:srgbClr val="FFFFFF"/>
                </a:solidFill>
                <a:latin typeface="Arita Dotum Light"/>
                <a:ea typeface="Arita Dotum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Arita Dotum Light"/>
                <a:ea typeface="Arita Dotum Light"/>
              </a:rPr>
              <a:t>금융</a:t>
            </a:r>
            <a:r>
              <a:rPr lang="en-US" sz="2999" dirty="0">
                <a:solidFill>
                  <a:srgbClr val="FFFFFF"/>
                </a:solidFill>
                <a:latin typeface="Arita Dotum Light"/>
                <a:ea typeface="Arita Dotum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Arita Dotum Light"/>
                <a:ea typeface="Arita Dotum Light"/>
              </a:rPr>
              <a:t>정보</a:t>
            </a:r>
            <a:r>
              <a:rPr lang="en-US" sz="2999" dirty="0">
                <a:solidFill>
                  <a:srgbClr val="FFFFFF"/>
                </a:solidFill>
                <a:latin typeface="Arita Dotum Light"/>
                <a:ea typeface="Arita Dotum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Arita Dotum Light"/>
                <a:ea typeface="Arita Dotum Light"/>
              </a:rPr>
              <a:t>필요</a:t>
            </a:r>
            <a:r>
              <a:rPr lang="en-US" sz="2999" dirty="0">
                <a:solidFill>
                  <a:srgbClr val="FFFFFF"/>
                </a:solidFill>
                <a:latin typeface="Arita Dotum Light"/>
                <a:ea typeface="Arita Dotum Light"/>
              </a:rPr>
              <a:t>.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 err="1">
                <a:solidFill>
                  <a:srgbClr val="FFFFFF"/>
                </a:solidFill>
                <a:ea typeface="Arita Dotum Light"/>
              </a:rPr>
              <a:t>금융</a:t>
            </a:r>
            <a:r>
              <a:rPr lang="en-US" sz="2999" dirty="0">
                <a:solidFill>
                  <a:srgbClr val="FFFFFF"/>
                </a:solidFill>
                <a:ea typeface="Arita Dotum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Arita Dotum Light"/>
              </a:rPr>
              <a:t>정보의</a:t>
            </a:r>
            <a:r>
              <a:rPr lang="en-US" sz="2999" dirty="0">
                <a:solidFill>
                  <a:srgbClr val="FFFFFF"/>
                </a:solidFill>
                <a:ea typeface="Arita Dotum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Arita Dotum Light"/>
              </a:rPr>
              <a:t>복잡성과</a:t>
            </a:r>
            <a:r>
              <a:rPr lang="en-US" sz="2999" dirty="0">
                <a:solidFill>
                  <a:srgbClr val="FFFFFF"/>
                </a:solidFill>
                <a:ea typeface="Arita Dotum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Arita Dotum Light"/>
              </a:rPr>
              <a:t>바쁜</a:t>
            </a:r>
            <a:r>
              <a:rPr lang="en-US" sz="2999" dirty="0">
                <a:solidFill>
                  <a:srgbClr val="FFFFFF"/>
                </a:solidFill>
                <a:ea typeface="Arita Dotum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Arita Dotum Light"/>
              </a:rPr>
              <a:t>시간으로</a:t>
            </a:r>
            <a:r>
              <a:rPr lang="en-US" sz="2999" dirty="0">
                <a:solidFill>
                  <a:srgbClr val="FFFFFF"/>
                </a:solidFill>
                <a:ea typeface="Arita Dotum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Arita Dotum Light"/>
              </a:rPr>
              <a:t>인해</a:t>
            </a:r>
            <a:r>
              <a:rPr lang="en-US" sz="2999" dirty="0">
                <a:solidFill>
                  <a:srgbClr val="FFFFFF"/>
                </a:solidFill>
                <a:ea typeface="Arita Dotum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Arita Dotum Light"/>
              </a:rPr>
              <a:t>금융</a:t>
            </a:r>
            <a:r>
              <a:rPr lang="en-US" sz="2999" dirty="0">
                <a:solidFill>
                  <a:srgbClr val="FFFFFF"/>
                </a:solidFill>
                <a:ea typeface="Arita Dotum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Arita Dotum Light"/>
              </a:rPr>
              <a:t>정보를</a:t>
            </a:r>
            <a:r>
              <a:rPr lang="en-US" sz="2999" dirty="0">
                <a:solidFill>
                  <a:srgbClr val="FFFFFF"/>
                </a:solidFill>
                <a:ea typeface="Arita Dotum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Arita Dotum Light"/>
              </a:rPr>
              <a:t>쉽게</a:t>
            </a:r>
            <a:r>
              <a:rPr lang="en-US" sz="2999" dirty="0">
                <a:solidFill>
                  <a:srgbClr val="FFFFFF"/>
                </a:solidFill>
                <a:ea typeface="Arita Dotum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Arita Dotum Light"/>
              </a:rPr>
              <a:t>찾지</a:t>
            </a:r>
            <a:r>
              <a:rPr lang="en-US" sz="2999" dirty="0">
                <a:solidFill>
                  <a:srgbClr val="FFFFFF"/>
                </a:solidFill>
                <a:ea typeface="Arita Dotum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Arita Dotum Light"/>
              </a:rPr>
              <a:t>못함</a:t>
            </a:r>
            <a:endParaRPr lang="en-US" sz="2999" dirty="0">
              <a:solidFill>
                <a:srgbClr val="FFFFFF"/>
              </a:solidFill>
              <a:ea typeface="Arita Dotum Light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 err="1">
                <a:solidFill>
                  <a:srgbClr val="FFFFFF"/>
                </a:solidFill>
                <a:ea typeface="Arita Dotum Light"/>
              </a:rPr>
              <a:t>다양한</a:t>
            </a:r>
            <a:r>
              <a:rPr lang="en-US" sz="2999" dirty="0">
                <a:solidFill>
                  <a:srgbClr val="FFFFFF"/>
                </a:solidFill>
                <a:ea typeface="Arita Dotum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Arita Dotum Light"/>
              </a:rPr>
              <a:t>금융</a:t>
            </a:r>
            <a:r>
              <a:rPr lang="en-US" sz="2999" dirty="0">
                <a:solidFill>
                  <a:srgbClr val="FFFFFF"/>
                </a:solidFill>
                <a:ea typeface="Arita Dotum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Arita Dotum Light"/>
              </a:rPr>
              <a:t>정보를</a:t>
            </a:r>
            <a:r>
              <a:rPr lang="en-US" sz="2999" dirty="0">
                <a:solidFill>
                  <a:srgbClr val="FFFFFF"/>
                </a:solidFill>
                <a:ea typeface="Arita Dotum Light"/>
              </a:rPr>
              <a:t> 한 </a:t>
            </a:r>
            <a:r>
              <a:rPr lang="en-US" sz="2999" dirty="0" err="1">
                <a:solidFill>
                  <a:srgbClr val="FFFFFF"/>
                </a:solidFill>
                <a:ea typeface="Arita Dotum Light"/>
              </a:rPr>
              <a:t>눈에</a:t>
            </a:r>
            <a:r>
              <a:rPr lang="en-US" sz="2999" dirty="0">
                <a:solidFill>
                  <a:srgbClr val="FFFFFF"/>
                </a:solidFill>
                <a:ea typeface="Arita Dotum Light"/>
              </a:rPr>
              <a:t> 볼 수 </a:t>
            </a:r>
            <a:r>
              <a:rPr lang="en-US" sz="2999" dirty="0" err="1">
                <a:solidFill>
                  <a:srgbClr val="FFFFFF"/>
                </a:solidFill>
                <a:ea typeface="Arita Dotum Light"/>
              </a:rPr>
              <a:t>있는</a:t>
            </a:r>
            <a:r>
              <a:rPr lang="en-US" sz="2999" dirty="0">
                <a:solidFill>
                  <a:srgbClr val="FFFFFF"/>
                </a:solidFill>
                <a:ea typeface="Arita Dotum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Arita Dotum Light"/>
              </a:rPr>
              <a:t>플랫폼이</a:t>
            </a:r>
            <a:r>
              <a:rPr lang="en-US" sz="2999" dirty="0">
                <a:solidFill>
                  <a:srgbClr val="FFFFFF"/>
                </a:solidFill>
                <a:ea typeface="Arita Dotum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Arita Dotum Light"/>
              </a:rPr>
              <a:t>필요</a:t>
            </a:r>
            <a:endParaRPr lang="en-US" sz="2999" dirty="0">
              <a:solidFill>
                <a:srgbClr val="FFFFFF"/>
              </a:solidFill>
              <a:ea typeface="Arita Dotum Light"/>
            </a:endParaRPr>
          </a:p>
          <a:p>
            <a:pPr algn="l">
              <a:lnSpc>
                <a:spcPts val="4199"/>
              </a:lnSpc>
            </a:pPr>
            <a:endParaRPr lang="en-US" sz="2999" dirty="0">
              <a:solidFill>
                <a:srgbClr val="FFFFFF"/>
              </a:solidFill>
              <a:ea typeface="Arita Dotum Ligh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5222321" y="6015214"/>
            <a:ext cx="11751155" cy="3096517"/>
            <a:chOff x="0" y="0"/>
            <a:chExt cx="3094954" cy="8155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4954" cy="815544"/>
            </a:xfrm>
            <a:custGeom>
              <a:avLst/>
              <a:gdLst/>
              <a:ahLst/>
              <a:cxnLst/>
              <a:rect l="l" t="t" r="r" b="b"/>
              <a:pathLst>
                <a:path w="3094954" h="815544">
                  <a:moveTo>
                    <a:pt x="32941" y="0"/>
                  </a:moveTo>
                  <a:lnTo>
                    <a:pt x="3062013" y="0"/>
                  </a:lnTo>
                  <a:cubicBezTo>
                    <a:pt x="3070750" y="0"/>
                    <a:pt x="3079129" y="3471"/>
                    <a:pt x="3085306" y="9648"/>
                  </a:cubicBezTo>
                  <a:cubicBezTo>
                    <a:pt x="3091484" y="15826"/>
                    <a:pt x="3094954" y="24205"/>
                    <a:pt x="3094954" y="32941"/>
                  </a:cubicBezTo>
                  <a:lnTo>
                    <a:pt x="3094954" y="782603"/>
                  </a:lnTo>
                  <a:cubicBezTo>
                    <a:pt x="3094954" y="800796"/>
                    <a:pt x="3080206" y="815544"/>
                    <a:pt x="3062013" y="815544"/>
                  </a:cubicBezTo>
                  <a:lnTo>
                    <a:pt x="32941" y="815544"/>
                  </a:lnTo>
                  <a:cubicBezTo>
                    <a:pt x="24205" y="815544"/>
                    <a:pt x="15826" y="812073"/>
                    <a:pt x="9648" y="805895"/>
                  </a:cubicBezTo>
                  <a:cubicBezTo>
                    <a:pt x="3471" y="799718"/>
                    <a:pt x="0" y="791339"/>
                    <a:pt x="0" y="782603"/>
                  </a:cubicBezTo>
                  <a:lnTo>
                    <a:pt x="0" y="32941"/>
                  </a:lnTo>
                  <a:cubicBezTo>
                    <a:pt x="0" y="24205"/>
                    <a:pt x="3471" y="15826"/>
                    <a:pt x="9648" y="9648"/>
                  </a:cubicBezTo>
                  <a:cubicBezTo>
                    <a:pt x="15826" y="3471"/>
                    <a:pt x="24205" y="0"/>
                    <a:pt x="32941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094954" cy="863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499"/>
                </a:lnSpc>
              </a:pPr>
              <a:endParaRPr/>
            </a:p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222321" y="6186664"/>
            <a:ext cx="11403294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ko-KR" altLang="en-US" sz="2999" dirty="0" smtClean="0">
                <a:solidFill>
                  <a:srgbClr val="FFFFFF"/>
                </a:solidFill>
                <a:latin typeface="Arita Dotum Light"/>
                <a:ea typeface="Arita Dotum Light"/>
              </a:rPr>
              <a:t>예금 </a:t>
            </a:r>
            <a:r>
              <a:rPr lang="en-US" altLang="ko-KR" sz="2999" dirty="0" smtClean="0">
                <a:solidFill>
                  <a:srgbClr val="FFFFFF"/>
                </a:solidFill>
                <a:latin typeface="Arita Dotum Light"/>
                <a:ea typeface="Arita Dotum Light"/>
              </a:rPr>
              <a:t>/ </a:t>
            </a:r>
            <a:r>
              <a:rPr lang="ko-KR" altLang="en-US" sz="2999" dirty="0" smtClean="0">
                <a:solidFill>
                  <a:srgbClr val="FFFFFF"/>
                </a:solidFill>
                <a:latin typeface="Arita Dotum Light"/>
                <a:ea typeface="Arita Dotum Light"/>
              </a:rPr>
              <a:t>적금 금리 비교</a:t>
            </a:r>
            <a:r>
              <a:rPr lang="en-US" altLang="ko-KR" sz="2999" dirty="0">
                <a:solidFill>
                  <a:srgbClr val="FFFFFF"/>
                </a:solidFill>
                <a:latin typeface="Arita Dotum Light"/>
                <a:ea typeface="Arita Dotum Light"/>
              </a:rPr>
              <a:t> </a:t>
            </a:r>
            <a:r>
              <a:rPr lang="ko-KR" altLang="en-US" sz="2999" dirty="0" smtClean="0">
                <a:solidFill>
                  <a:srgbClr val="FFFFFF"/>
                </a:solidFill>
                <a:latin typeface="Arita Dotum Light"/>
                <a:ea typeface="Arita Dotum Light"/>
              </a:rPr>
              <a:t>및 상품 가입 기능</a:t>
            </a:r>
            <a:endParaRPr lang="en-US" altLang="ko-KR" sz="2999" dirty="0" smtClean="0">
              <a:solidFill>
                <a:srgbClr val="FFFFFF"/>
              </a:solidFill>
              <a:latin typeface="Arita Dotum Light"/>
              <a:ea typeface="Arita Dotum Light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ko-KR" altLang="en-US" sz="2999" dirty="0" smtClean="0">
                <a:solidFill>
                  <a:srgbClr val="FFFFFF"/>
                </a:solidFill>
                <a:latin typeface="Arita Dotum Light"/>
                <a:ea typeface="Arita Dotum Light"/>
              </a:rPr>
              <a:t>환율 계산 기능</a:t>
            </a:r>
            <a:endParaRPr lang="en-US" altLang="ko-KR" sz="2999" dirty="0" smtClean="0">
              <a:solidFill>
                <a:srgbClr val="FFFFFF"/>
              </a:solidFill>
              <a:latin typeface="Arita Dotum Light"/>
              <a:ea typeface="Arita Dotum Light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ko-KR" altLang="en-US" sz="2999" dirty="0" smtClean="0">
                <a:solidFill>
                  <a:srgbClr val="FFFFFF"/>
                </a:solidFill>
                <a:latin typeface="Arita Dotum Light"/>
                <a:ea typeface="Arita Dotum Light"/>
              </a:rPr>
              <a:t>주변 은행 검색 기능</a:t>
            </a:r>
            <a:endParaRPr lang="en-US" altLang="ko-KR" sz="2999" dirty="0" smtClean="0">
              <a:solidFill>
                <a:srgbClr val="FFFFFF"/>
              </a:solidFill>
              <a:latin typeface="Arita Dotum Light"/>
              <a:ea typeface="Arita Dotum Light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ko-KR" altLang="en-US" sz="2999" dirty="0" smtClean="0">
                <a:solidFill>
                  <a:srgbClr val="FFFFFF"/>
                </a:solidFill>
                <a:latin typeface="Arita Dotum Light"/>
                <a:ea typeface="Arita Dotum Light"/>
              </a:rPr>
              <a:t>고객 맞춤 금융 상품 추천 기능</a:t>
            </a:r>
            <a:endParaRPr lang="en-US" altLang="ko-KR" sz="2999" dirty="0" smtClean="0">
              <a:solidFill>
                <a:srgbClr val="FFFFFF"/>
              </a:solidFill>
              <a:latin typeface="Arita Dotum Light"/>
              <a:ea typeface="Arita Dotum Light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ko-KR" altLang="en-US" sz="2999" dirty="0" smtClean="0">
                <a:solidFill>
                  <a:srgbClr val="FFFFFF"/>
                </a:solidFill>
                <a:latin typeface="Arita Dotum Light"/>
                <a:ea typeface="Arita Dotum Light"/>
              </a:rPr>
              <a:t>금융 정보 공유를 위한 커뮤니티 기능</a:t>
            </a:r>
            <a:endParaRPr lang="en-US" altLang="ko-KR" sz="2999" dirty="0">
              <a:solidFill>
                <a:srgbClr val="FFFFFF"/>
              </a:solidFill>
              <a:latin typeface="Arita Dotum Light"/>
              <a:ea typeface="Arita Dotum Light"/>
            </a:endParaRPr>
          </a:p>
          <a:p>
            <a:pPr marL="323847" lvl="1">
              <a:lnSpc>
                <a:spcPts val="4199"/>
              </a:lnSpc>
            </a:pPr>
            <a:endParaRPr lang="en-US" sz="2999" dirty="0" smtClean="0">
              <a:solidFill>
                <a:srgbClr val="FFFFFF"/>
              </a:solidFill>
              <a:latin typeface="Arita Dotum"/>
              <a:ea typeface="Arita Dot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84923" y="1661410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3"/>
                </a:lnTo>
                <a:lnTo>
                  <a:pt x="0" y="995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33086" y="1842972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1</a:t>
            </a:r>
          </a:p>
        </p:txBody>
      </p:sp>
      <p:sp>
        <p:nvSpPr>
          <p:cNvPr id="4" name="Freeform 4"/>
          <p:cNvSpPr/>
          <p:nvPr/>
        </p:nvSpPr>
        <p:spPr>
          <a:xfrm>
            <a:off x="5184923" y="3671772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437489" y="3833267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3</a:t>
            </a:r>
          </a:p>
        </p:txBody>
      </p:sp>
      <p:sp>
        <p:nvSpPr>
          <p:cNvPr id="6" name="Freeform 6"/>
          <p:cNvSpPr/>
          <p:nvPr/>
        </p:nvSpPr>
        <p:spPr>
          <a:xfrm>
            <a:off x="5184923" y="5682134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37489" y="5870503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05022" y="1873770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Component 구조도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05022" y="3559264"/>
            <a:ext cx="3512594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회원 커스터마이징,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프로필 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05022" y="5901300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환율 계산 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05022" y="7911662"/>
            <a:ext cx="378150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금융 상품 추천 알고리즘</a:t>
            </a:r>
          </a:p>
        </p:txBody>
      </p:sp>
      <p:sp>
        <p:nvSpPr>
          <p:cNvPr id="12" name="Freeform 12"/>
          <p:cNvSpPr/>
          <p:nvPr/>
        </p:nvSpPr>
        <p:spPr>
          <a:xfrm>
            <a:off x="5184923" y="7692496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437489" y="7878146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7</a:t>
            </a:r>
          </a:p>
        </p:txBody>
      </p:sp>
      <p:sp>
        <p:nvSpPr>
          <p:cNvPr id="14" name="Freeform 14"/>
          <p:cNvSpPr/>
          <p:nvPr/>
        </p:nvSpPr>
        <p:spPr>
          <a:xfrm>
            <a:off x="11154398" y="1630026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8" y="0"/>
                </a:lnTo>
                <a:lnTo>
                  <a:pt x="997108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402561" y="1811588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2</a:t>
            </a:r>
          </a:p>
        </p:txBody>
      </p:sp>
      <p:sp>
        <p:nvSpPr>
          <p:cNvPr id="16" name="Freeform 16"/>
          <p:cNvSpPr/>
          <p:nvPr/>
        </p:nvSpPr>
        <p:spPr>
          <a:xfrm>
            <a:off x="11154398" y="3640388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8" y="0"/>
                </a:lnTo>
                <a:lnTo>
                  <a:pt x="997108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1406964" y="3801883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4</a:t>
            </a:r>
          </a:p>
        </p:txBody>
      </p:sp>
      <p:sp>
        <p:nvSpPr>
          <p:cNvPr id="18" name="Freeform 18"/>
          <p:cNvSpPr/>
          <p:nvPr/>
        </p:nvSpPr>
        <p:spPr>
          <a:xfrm>
            <a:off x="11154398" y="5650750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8" y="0"/>
                </a:lnTo>
                <a:lnTo>
                  <a:pt x="997108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406964" y="5839118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74496" y="1842385"/>
            <a:ext cx="450632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데이터베이스 모델링(ERD)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74496" y="3775530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예/적금 금리 비교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74496" y="5869916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커뮤니티 기능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74496" y="7880278"/>
            <a:ext cx="368669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시연 / Q&amp;A</a:t>
            </a:r>
          </a:p>
        </p:txBody>
      </p:sp>
      <p:sp>
        <p:nvSpPr>
          <p:cNvPr id="24" name="Freeform 24"/>
          <p:cNvSpPr/>
          <p:nvPr/>
        </p:nvSpPr>
        <p:spPr>
          <a:xfrm>
            <a:off x="11154398" y="7661112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8" y="0"/>
                </a:lnTo>
                <a:lnTo>
                  <a:pt x="997108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1406964" y="7846762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8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2743811"/>
            <a:ext cx="5270926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ea typeface="210 네버랜드 Light"/>
              </a:rPr>
              <a:t>목차</a:t>
            </a:r>
          </a:p>
        </p:txBody>
      </p:sp>
      <p:sp>
        <p:nvSpPr>
          <p:cNvPr id="27" name="Freeform 27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6773" y="1627536"/>
            <a:ext cx="17249839" cy="6960090"/>
          </a:xfrm>
          <a:custGeom>
            <a:avLst/>
            <a:gdLst/>
            <a:ahLst/>
            <a:cxnLst/>
            <a:rect l="l" t="t" r="r" b="b"/>
            <a:pathLst>
              <a:path w="17249839" h="6960090">
                <a:moveTo>
                  <a:pt x="0" y="0"/>
                </a:moveTo>
                <a:lnTo>
                  <a:pt x="17249839" y="0"/>
                </a:lnTo>
                <a:lnTo>
                  <a:pt x="17249839" y="6960090"/>
                </a:lnTo>
                <a:lnTo>
                  <a:pt x="0" y="69600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03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7559" y="295025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Component 구조도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24780" y="695200"/>
            <a:ext cx="9255045" cy="8896600"/>
          </a:xfrm>
          <a:custGeom>
            <a:avLst/>
            <a:gdLst/>
            <a:ahLst/>
            <a:cxnLst/>
            <a:rect l="l" t="t" r="r" b="b"/>
            <a:pathLst>
              <a:path w="9255045" h="8896600">
                <a:moveTo>
                  <a:pt x="0" y="0"/>
                </a:moveTo>
                <a:lnTo>
                  <a:pt x="9255044" y="0"/>
                </a:lnTo>
                <a:lnTo>
                  <a:pt x="9255044" y="8896600"/>
                </a:lnTo>
                <a:lnTo>
                  <a:pt x="0" y="8896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7559" y="295025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</a:rPr>
              <a:t>ERD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75986" y="5057775"/>
            <a:ext cx="874883" cy="66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4"/>
              </a:lnSpc>
              <a:spcBef>
                <a:spcPct val="0"/>
              </a:spcBef>
            </a:pPr>
            <a:r>
              <a:rPr lang="en-US" sz="3896">
                <a:solidFill>
                  <a:srgbClr val="FFFFFF"/>
                </a:solidFill>
                <a:ea typeface="Arita Dotum Medium"/>
              </a:rPr>
              <a:t>유저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14796" y="2523850"/>
            <a:ext cx="1052959" cy="135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4"/>
              </a:lnSpc>
            </a:pPr>
            <a:r>
              <a:rPr lang="en-US" sz="3896">
                <a:solidFill>
                  <a:srgbClr val="FFFFFF"/>
                </a:solidFill>
                <a:ea typeface="Arita Dotum Medium"/>
              </a:rPr>
              <a:t>예금 </a:t>
            </a:r>
          </a:p>
          <a:p>
            <a:pPr algn="ctr">
              <a:lnSpc>
                <a:spcPts val="5454"/>
              </a:lnSpc>
              <a:spcBef>
                <a:spcPct val="0"/>
              </a:spcBef>
            </a:pPr>
            <a:r>
              <a:rPr lang="en-US" sz="3896">
                <a:solidFill>
                  <a:srgbClr val="FFFFFF"/>
                </a:solidFill>
                <a:ea typeface="Arita Dotum Medium"/>
              </a:rPr>
              <a:t>상품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29158" y="6816351"/>
            <a:ext cx="1024235" cy="135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4"/>
              </a:lnSpc>
            </a:pPr>
            <a:r>
              <a:rPr lang="en-US" sz="3896">
                <a:solidFill>
                  <a:srgbClr val="FFFFFF"/>
                </a:solidFill>
                <a:ea typeface="Arita Dotum Medium"/>
              </a:rPr>
              <a:t>적금 </a:t>
            </a:r>
          </a:p>
          <a:p>
            <a:pPr algn="ctr">
              <a:lnSpc>
                <a:spcPts val="5454"/>
              </a:lnSpc>
              <a:spcBef>
                <a:spcPct val="0"/>
              </a:spcBef>
            </a:pPr>
            <a:r>
              <a:rPr lang="en-US" sz="3896">
                <a:solidFill>
                  <a:srgbClr val="FFFFFF"/>
                </a:solidFill>
                <a:ea typeface="Arita Dotum Medium"/>
              </a:rPr>
              <a:t>상품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50656" y="1213979"/>
            <a:ext cx="797393" cy="103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예금 </a:t>
            </a:r>
          </a:p>
          <a:p>
            <a:pPr algn="ctr">
              <a:lnSpc>
                <a:spcPts val="4130"/>
              </a:lnSpc>
              <a:spcBef>
                <a:spcPct val="0"/>
              </a:spcBef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옵션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50656" y="3806013"/>
            <a:ext cx="797393" cy="103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예금 </a:t>
            </a:r>
          </a:p>
          <a:p>
            <a:pPr algn="ctr">
              <a:lnSpc>
                <a:spcPts val="4130"/>
              </a:lnSpc>
              <a:spcBef>
                <a:spcPct val="0"/>
              </a:spcBef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리뷰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61532" y="5651174"/>
            <a:ext cx="775641" cy="103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적금 </a:t>
            </a:r>
          </a:p>
          <a:p>
            <a:pPr algn="ctr">
              <a:lnSpc>
                <a:spcPts val="4130"/>
              </a:lnSpc>
              <a:spcBef>
                <a:spcPct val="0"/>
              </a:spcBef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리뷰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61532" y="8382949"/>
            <a:ext cx="775641" cy="103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적금 </a:t>
            </a:r>
          </a:p>
          <a:p>
            <a:pPr algn="ctr">
              <a:lnSpc>
                <a:spcPts val="4130"/>
              </a:lnSpc>
              <a:spcBef>
                <a:spcPct val="0"/>
              </a:spcBef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옵션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46607" y="1213979"/>
            <a:ext cx="797393" cy="103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예금 </a:t>
            </a:r>
          </a:p>
          <a:p>
            <a:pPr algn="ctr">
              <a:lnSpc>
                <a:spcPts val="4130"/>
              </a:lnSpc>
              <a:spcBef>
                <a:spcPct val="0"/>
              </a:spcBef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가입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86862" y="8382949"/>
            <a:ext cx="775641" cy="103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적금 </a:t>
            </a:r>
          </a:p>
          <a:p>
            <a:pPr algn="ctr">
              <a:lnSpc>
                <a:spcPts val="4130"/>
              </a:lnSpc>
              <a:spcBef>
                <a:spcPct val="0"/>
              </a:spcBef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가입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81046" y="2576295"/>
            <a:ext cx="449270" cy="66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4"/>
              </a:lnSpc>
              <a:spcBef>
                <a:spcPct val="0"/>
              </a:spcBef>
            </a:pPr>
            <a:r>
              <a:rPr lang="en-US" sz="3896">
                <a:solidFill>
                  <a:srgbClr val="FFFFFF"/>
                </a:solidFill>
                <a:ea typeface="Arita Dotum Medium"/>
              </a:rPr>
              <a:t>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51424" y="4878335"/>
            <a:ext cx="908514" cy="66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4"/>
              </a:lnSpc>
              <a:spcBef>
                <a:spcPct val="0"/>
              </a:spcBef>
            </a:pPr>
            <a:r>
              <a:rPr lang="en-US" sz="3896">
                <a:solidFill>
                  <a:srgbClr val="FFFFFF"/>
                </a:solidFill>
                <a:ea typeface="Arita Dotum Medium"/>
              </a:rPr>
              <a:t>댓글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19093" y="3288711"/>
            <a:ext cx="13449814" cy="3709579"/>
          </a:xfrm>
          <a:custGeom>
            <a:avLst/>
            <a:gdLst/>
            <a:ahLst/>
            <a:cxnLst/>
            <a:rect l="l" t="t" r="r" b="b"/>
            <a:pathLst>
              <a:path w="13449814" h="3709579">
                <a:moveTo>
                  <a:pt x="0" y="0"/>
                </a:moveTo>
                <a:lnTo>
                  <a:pt x="13449814" y="0"/>
                </a:lnTo>
                <a:lnTo>
                  <a:pt x="13449814" y="3709578"/>
                </a:lnTo>
                <a:lnTo>
                  <a:pt x="0" y="3709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7559" y="295025"/>
            <a:ext cx="50716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회원 커스터마이징(User Model)</a:t>
            </a:r>
          </a:p>
        </p:txBody>
      </p:sp>
      <p:sp>
        <p:nvSpPr>
          <p:cNvPr id="6" name="Freeform 6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271777"/>
            <a:ext cx="7679025" cy="7743447"/>
          </a:xfrm>
          <a:custGeom>
            <a:avLst/>
            <a:gdLst/>
            <a:ahLst/>
            <a:cxnLst/>
            <a:rect l="l" t="t" r="r" b="b"/>
            <a:pathLst>
              <a:path w="7679025" h="7743447">
                <a:moveTo>
                  <a:pt x="0" y="0"/>
                </a:moveTo>
                <a:lnTo>
                  <a:pt x="7679025" y="0"/>
                </a:lnTo>
                <a:lnTo>
                  <a:pt x="7679025" y="7743446"/>
                </a:lnTo>
                <a:lnTo>
                  <a:pt x="0" y="77434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2523596"/>
            <a:ext cx="8115300" cy="4955655"/>
          </a:xfrm>
          <a:custGeom>
            <a:avLst/>
            <a:gdLst/>
            <a:ahLst/>
            <a:cxnLst/>
            <a:rect l="l" t="t" r="r" b="b"/>
            <a:pathLst>
              <a:path w="8115300" h="4955655">
                <a:moveTo>
                  <a:pt x="0" y="0"/>
                </a:moveTo>
                <a:lnTo>
                  <a:pt x="8115300" y="0"/>
                </a:lnTo>
                <a:lnTo>
                  <a:pt x="8115300" y="4955655"/>
                </a:lnTo>
                <a:lnTo>
                  <a:pt x="0" y="49556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7559" y="295025"/>
            <a:ext cx="502215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예/적금 금리 비교 - 관리자 기능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84418" y="1252855"/>
            <a:ext cx="11519164" cy="8005445"/>
          </a:xfrm>
          <a:custGeom>
            <a:avLst/>
            <a:gdLst/>
            <a:ahLst/>
            <a:cxnLst/>
            <a:rect l="l" t="t" r="r" b="b"/>
            <a:pathLst>
              <a:path w="11519164" h="8005445">
                <a:moveTo>
                  <a:pt x="0" y="0"/>
                </a:moveTo>
                <a:lnTo>
                  <a:pt x="11519164" y="0"/>
                </a:lnTo>
                <a:lnTo>
                  <a:pt x="11519164" y="8005445"/>
                </a:lnTo>
                <a:lnTo>
                  <a:pt x="0" y="800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9" r="-36001" b="-3212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7559" y="295025"/>
            <a:ext cx="460146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환율 기능</a:t>
            </a:r>
          </a:p>
        </p:txBody>
      </p:sp>
      <p:sp>
        <p:nvSpPr>
          <p:cNvPr id="6" name="Freeform 6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559</Words>
  <Application>Microsoft Office PowerPoint</Application>
  <PresentationFormat>사용자 지정</PresentationFormat>
  <Paragraphs>133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Arita Dotum Medium</vt:lpstr>
      <vt:lpstr>Arial</vt:lpstr>
      <vt:lpstr>Arita Dotum</vt:lpstr>
      <vt:lpstr>Arita Dotum Light</vt:lpstr>
      <vt:lpstr>Calibri</vt:lpstr>
      <vt:lpstr>Arita Dotum Bold</vt:lpstr>
      <vt:lpstr>210 네버랜드 Bold</vt:lpstr>
      <vt:lpstr>Arita Dotum Semi-Bold</vt:lpstr>
      <vt:lpstr>210 네버랜드 Light</vt:lpstr>
      <vt:lpstr>210 네버랜드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3D 프로젝트 계획 비즈니스 프레젠테이션</dc:title>
  <dc:creator>SSAFY</dc:creator>
  <cp:lastModifiedBy>SSAFY</cp:lastModifiedBy>
  <cp:revision>3</cp:revision>
  <dcterms:created xsi:type="dcterms:W3CDTF">2006-08-16T00:00:00Z</dcterms:created>
  <dcterms:modified xsi:type="dcterms:W3CDTF">2023-11-24T03:22:31Z</dcterms:modified>
  <dc:identifier>DAF08mbOry8</dc:identifier>
</cp:coreProperties>
</file>